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embedTrueTypeFonts="1">
  <p:sldMasterIdLst>
    <p:sldMasterId id="2147483648" r:id="rId1"/>
    <p:sldMasterId id="2147483670" r:id="rId3"/>
  </p:sldMasterIdLst>
  <p:notesMasterIdLst>
    <p:notesMasterId r:id="rId8"/>
  </p:notesMasterIdLst>
  <p:handoutMasterIdLst>
    <p:handoutMasterId r:id="rId23"/>
  </p:handoutMasterIdLst>
  <p:sldIdLst>
    <p:sldId id="515" r:id="rId4"/>
    <p:sldId id="259" r:id="rId5"/>
    <p:sldId id="950" r:id="rId6"/>
    <p:sldId id="828" r:id="rId7"/>
    <p:sldId id="963" r:id="rId9"/>
    <p:sldId id="970" r:id="rId10"/>
    <p:sldId id="923" r:id="rId11"/>
    <p:sldId id="962" r:id="rId12"/>
    <p:sldId id="967" r:id="rId13"/>
    <p:sldId id="888" r:id="rId14"/>
    <p:sldId id="771" r:id="rId15"/>
    <p:sldId id="949" r:id="rId16"/>
    <p:sldId id="968" r:id="rId17"/>
    <p:sldId id="969" r:id="rId18"/>
    <p:sldId id="971" r:id="rId19"/>
    <p:sldId id="890" r:id="rId20"/>
    <p:sldId id="798" r:id="rId21"/>
    <p:sldId id="261" r:id="rId22"/>
  </p:sldIdLst>
  <p:sldSz cx="12192000" cy="6858000"/>
  <p:notesSz cx="6858000" cy="9144000"/>
  <p:embeddedFontLst>
    <p:embeddedFont>
      <p:font typeface="微软雅黑" panose="020B0503020204020204" pitchFamily="34" charset="-122"/>
      <p:regular r:id="rId27"/>
    </p:embeddedFont>
    <p:embeddedFont>
      <p:font typeface="黑体" panose="02010609060101010101" charset="-122"/>
      <p:regular r:id="rId28"/>
    </p:embeddedFont>
    <p:embeddedFont>
      <p:font typeface="Impact" panose="020B0806030902050204" pitchFamily="34" charset="0"/>
      <p:regular r:id="rId29"/>
    </p:embeddedFont>
    <p:embeddedFont>
      <p:font typeface="Calibri" panose="020F0502020204030204"/>
      <p:regular r:id="rId30"/>
      <p:bold r:id="rId31"/>
      <p:italic r:id="rId32"/>
      <p:boldItalic r:id="rId33"/>
    </p:embeddedFont>
    <p:embeddedFont>
      <p:font typeface="等线" panose="02010600030101010101"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D4"/>
    <a:srgbClr val="078F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1" autoAdjust="0"/>
    <p:restoredTop sz="82477" autoAdjust="0"/>
  </p:normalViewPr>
  <p:slideViewPr>
    <p:cSldViewPr snapToGrid="0">
      <p:cViewPr varScale="1">
        <p:scale>
          <a:sx n="94" d="100"/>
          <a:sy n="94" d="100"/>
        </p:scale>
        <p:origin x="12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Master" Target="slideMasters/slideMaster2.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3D199-5053-493C-8EAC-4FD668D336A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251BF-1E87-4A02-BF22-10E0D3930E8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微软雅黑" panose="020B0503020204020204" pitchFamily="34" charset="-122"/>
                <a:ea typeface="微软雅黑" panose="020B0503020204020204" pitchFamily="34" charset="-122"/>
                <a:sym typeface="+mn-ea"/>
              </a:rPr>
              <a:t>主要包括5G接入网和5G核心网，其中NG-RAN代表5G接入网，5GC代表5G核心网 。</a:t>
            </a:r>
            <a:r>
              <a:rPr lang="en-US" altLang="zh-CN">
                <a:sym typeface="+mn-ea"/>
              </a:rPr>
              <a:t>5GC</a:t>
            </a:r>
            <a:r>
              <a:rPr lang="zh-CN" altLang="en-US">
                <a:sym typeface="+mn-ea"/>
              </a:rPr>
              <a:t>核心网采用</a:t>
            </a:r>
            <a:r>
              <a:rPr lang="en-US" altLang="zh-CN">
                <a:sym typeface="+mn-ea"/>
              </a:rPr>
              <a:t>SBA,</a:t>
            </a:r>
            <a:r>
              <a:rPr lang="zh-CN" altLang="en-US">
                <a:sym typeface="+mn-ea"/>
              </a:rPr>
              <a:t>基于服务的架构）微服务架构，将原先单个网元多功能分成了多个网元单个功能。微服务的理念，源自</a:t>
            </a:r>
            <a:r>
              <a:rPr lang="en-US" altLang="zh-CN">
                <a:sym typeface="+mn-ea"/>
              </a:rPr>
              <a:t>IT</a:t>
            </a:r>
            <a:r>
              <a:rPr lang="zh-CN" altLang="en-US">
                <a:sym typeface="+mn-ea"/>
              </a:rPr>
              <a:t>行业。各司其职，可以分担业务和风险，还能够引入</a:t>
            </a:r>
            <a:r>
              <a:rPr lang="en-US" altLang="zh-CN">
                <a:sym typeface="+mn-ea"/>
              </a:rPr>
              <a:t>“</a:t>
            </a:r>
            <a:r>
              <a:rPr lang="zh-CN" altLang="en-US">
                <a:sym typeface="+mn-ea"/>
              </a:rPr>
              <a:t>虚拟化</a:t>
            </a:r>
            <a:r>
              <a:rPr lang="en-US" altLang="zh-CN">
                <a:sym typeface="+mn-ea"/>
              </a:rPr>
              <a:t>”</a:t>
            </a:r>
            <a:endParaRPr lang="en-US" altLang="zh-CN"/>
          </a:p>
          <a:p>
            <a:r>
              <a:rPr lang="zh-CN" altLang="en-US">
                <a:sym typeface="+mn-ea"/>
              </a:rPr>
              <a:t> 网络功能虚拟化</a:t>
            </a:r>
            <a:r>
              <a:rPr lang="en-US" altLang="zh-CN">
                <a:sym typeface="+mn-ea"/>
              </a:rPr>
              <a:t>NFV,</a:t>
            </a:r>
            <a:r>
              <a:rPr lang="zh-CN" altLang="en-US">
                <a:sym typeface="+mn-ea"/>
              </a:rPr>
              <a:t>采用虚拟化技术，基于</a:t>
            </a:r>
            <a:r>
              <a:rPr lang="en-US" altLang="zh-CN">
                <a:sym typeface="+mn-ea"/>
              </a:rPr>
              <a:t>X86</a:t>
            </a:r>
            <a:r>
              <a:rPr lang="zh-CN" altLang="en-US">
                <a:sym typeface="+mn-ea"/>
              </a:rPr>
              <a:t>的通用硬件实现业务功能节点软件化。</a:t>
            </a:r>
            <a:endParaRPr lang="zh-CN" altLang="en-US">
              <a:sym typeface="+mn-ea"/>
            </a:endParaRPr>
          </a:p>
          <a:p>
            <a:pPr marL="417195" lvl="1" indent="-285750">
              <a:lnSpc>
                <a:spcPct val="170000"/>
              </a:lnSpc>
              <a:buFont typeface="Wingdings" panose="05000000000000000000" pitchFamily="2" charset="2"/>
              <a:buChar char="ü"/>
              <a:defRPr/>
            </a:pPr>
            <a:r>
              <a:rPr lang="zh-CN" altLang="en-US" dirty="0" smtClean="0">
                <a:ea typeface="微软雅黑" panose="020B0503020204020204" pitchFamily="34" charset="-122"/>
                <a:sym typeface="+mn-ea"/>
              </a:rPr>
              <a:t>融合</a:t>
            </a:r>
            <a:r>
              <a:rPr lang="en-US" altLang="zh-CN" dirty="0">
                <a:ea typeface="微软雅黑" panose="020B0503020204020204" pitchFamily="34" charset="-122"/>
                <a:sym typeface="+mn-ea"/>
              </a:rPr>
              <a:t>UDM+HSS</a:t>
            </a:r>
            <a:r>
              <a:rPr lang="zh-CN" altLang="en-US" dirty="0">
                <a:ea typeface="微软雅黑" panose="020B0503020204020204" pitchFamily="34" charset="-122"/>
                <a:sym typeface="+mn-ea"/>
              </a:rPr>
              <a:t>：统一签约管理</a:t>
            </a:r>
            <a:endParaRPr lang="zh-CN" altLang="en-US" dirty="0">
              <a:solidFill>
                <a:schemeClr val="tx1"/>
              </a:solidFill>
              <a:ea typeface="微软雅黑" panose="020B0503020204020204" pitchFamily="34" charset="-122"/>
            </a:endParaRPr>
          </a:p>
          <a:p>
            <a:pPr marL="417195" lvl="1" indent="-285750">
              <a:lnSpc>
                <a:spcPct val="170000"/>
              </a:lnSpc>
              <a:buFont typeface="Wingdings" panose="05000000000000000000" pitchFamily="2" charset="2"/>
              <a:buChar char="ü"/>
              <a:defRPr/>
            </a:pPr>
            <a:r>
              <a:rPr lang="zh-CN" altLang="en-US" dirty="0">
                <a:ea typeface="微软雅黑" panose="020B0503020204020204" pitchFamily="34" charset="-122"/>
                <a:sym typeface="+mn-ea"/>
              </a:rPr>
              <a:t>融合</a:t>
            </a:r>
            <a:r>
              <a:rPr lang="en-US" altLang="zh-CN" dirty="0">
                <a:ea typeface="微软雅黑" panose="020B0503020204020204" pitchFamily="34" charset="-122"/>
                <a:sym typeface="+mn-ea"/>
              </a:rPr>
              <a:t>PCF+PCRF</a:t>
            </a:r>
            <a:r>
              <a:rPr lang="zh-CN" altLang="en-US" dirty="0">
                <a:ea typeface="微软雅黑" panose="020B0503020204020204" pitchFamily="34" charset="-122"/>
                <a:sym typeface="+mn-ea"/>
              </a:rPr>
              <a:t>：统一策略管理</a:t>
            </a:r>
            <a:endParaRPr lang="zh-CN" altLang="en-US" dirty="0">
              <a:solidFill>
                <a:schemeClr val="tx1"/>
              </a:solidFill>
              <a:ea typeface="微软雅黑" panose="020B0503020204020204" pitchFamily="34" charset="-122"/>
            </a:endParaRPr>
          </a:p>
          <a:p>
            <a:pPr marL="417195" lvl="1" indent="-285750">
              <a:lnSpc>
                <a:spcPct val="170000"/>
              </a:lnSpc>
              <a:buFont typeface="Wingdings" panose="05000000000000000000" pitchFamily="2" charset="2"/>
              <a:buChar char="ü"/>
              <a:defRPr/>
            </a:pPr>
            <a:r>
              <a:rPr lang="zh-CN" altLang="en-US" dirty="0">
                <a:ea typeface="微软雅黑" panose="020B0503020204020204" pitchFamily="34" charset="-122"/>
                <a:sym typeface="+mn-ea"/>
              </a:rPr>
              <a:t>融合</a:t>
            </a:r>
            <a:r>
              <a:rPr lang="en-US" altLang="zh-CN" dirty="0">
                <a:ea typeface="微软雅黑" panose="020B0503020204020204" pitchFamily="34" charset="-122"/>
                <a:sym typeface="+mn-ea"/>
              </a:rPr>
              <a:t>SMF+PGW-C</a:t>
            </a:r>
            <a:r>
              <a:rPr lang="zh-CN" altLang="en-US" dirty="0">
                <a:ea typeface="微软雅黑" panose="020B0503020204020204" pitchFamily="34" charset="-122"/>
                <a:sym typeface="+mn-ea"/>
              </a:rPr>
              <a:t>：统一会话管理锚</a:t>
            </a:r>
            <a:r>
              <a:rPr lang="zh-CN" altLang="en-US" dirty="0" smtClean="0">
                <a:ea typeface="微软雅黑" panose="020B0503020204020204" pitchFamily="34" charset="-122"/>
                <a:sym typeface="+mn-ea"/>
              </a:rPr>
              <a:t>点</a:t>
            </a:r>
            <a:endParaRPr lang="en-US" altLang="zh-CN" dirty="0" smtClean="0">
              <a:solidFill>
                <a:schemeClr val="tx1"/>
              </a:solidFill>
              <a:ea typeface="微软雅黑" panose="020B0503020204020204" pitchFamily="34" charset="-122"/>
            </a:endParaRPr>
          </a:p>
          <a:p>
            <a:pPr marL="417195" lvl="1" indent="-285750">
              <a:lnSpc>
                <a:spcPct val="170000"/>
              </a:lnSpc>
              <a:buFont typeface="Wingdings" panose="05000000000000000000" pitchFamily="2" charset="2"/>
              <a:buChar char="ü"/>
              <a:defRPr/>
            </a:pPr>
            <a:r>
              <a:rPr lang="zh-CN" altLang="en-US" dirty="0">
                <a:ea typeface="微软雅黑" panose="020B0503020204020204" pitchFamily="34" charset="-122"/>
                <a:sym typeface="+mn-ea"/>
              </a:rPr>
              <a:t>融合</a:t>
            </a:r>
            <a:r>
              <a:rPr lang="en-US" altLang="zh-CN" dirty="0" smtClean="0">
                <a:ea typeface="微软雅黑" panose="020B0503020204020204" pitchFamily="34" charset="-122"/>
                <a:sym typeface="+mn-ea"/>
              </a:rPr>
              <a:t>UPF+PGW-U</a:t>
            </a:r>
            <a:r>
              <a:rPr lang="zh-CN" altLang="en-US" dirty="0">
                <a:ea typeface="微软雅黑" panose="020B0503020204020204" pitchFamily="34" charset="-122"/>
                <a:sym typeface="+mn-ea"/>
              </a:rPr>
              <a:t>：统一用户面隧道</a:t>
            </a:r>
            <a:r>
              <a:rPr lang="zh-CN" altLang="en-US" dirty="0" smtClean="0">
                <a:ea typeface="微软雅黑" panose="020B0503020204020204" pitchFamily="34" charset="-122"/>
                <a:sym typeface="+mn-ea"/>
              </a:rPr>
              <a:t>锚点</a:t>
            </a:r>
            <a:endParaRPr lang="en-US" altLang="zh-CN" dirty="0" smtClean="0">
              <a:solidFill>
                <a:schemeClr val="tx1"/>
              </a:solidFill>
              <a:ea typeface="微软雅黑" panose="020B0503020204020204" pitchFamily="34" charset="-122"/>
            </a:endParaRPr>
          </a:p>
          <a:p>
            <a:pPr marL="417195" lvl="1" indent="-285750">
              <a:lnSpc>
                <a:spcPct val="170000"/>
              </a:lnSpc>
              <a:buFont typeface="Wingdings" panose="05000000000000000000" pitchFamily="2" charset="2"/>
              <a:buChar char="ü"/>
              <a:defRPr/>
            </a:pPr>
            <a:r>
              <a:rPr lang="en-US" altLang="zh-CN" dirty="0" smtClean="0">
                <a:ea typeface="微软雅黑" panose="020B0503020204020204" pitchFamily="34" charset="-122"/>
                <a:sym typeface="+mn-ea"/>
              </a:rPr>
              <a:t>AMF</a:t>
            </a:r>
            <a:r>
              <a:rPr lang="zh-CN" altLang="en-US" dirty="0" smtClean="0">
                <a:ea typeface="微软雅黑" panose="020B0503020204020204" pitchFamily="34" charset="-122"/>
                <a:sym typeface="+mn-ea"/>
              </a:rPr>
              <a:t>支持</a:t>
            </a:r>
            <a:r>
              <a:rPr lang="en-US" altLang="zh-CN" dirty="0" smtClean="0">
                <a:ea typeface="微软雅黑" panose="020B0503020204020204" pitchFamily="34" charset="-122"/>
                <a:sym typeface="+mn-ea"/>
              </a:rPr>
              <a:t>N26</a:t>
            </a:r>
            <a:r>
              <a:rPr lang="zh-CN" altLang="en-US" dirty="0" smtClean="0">
                <a:ea typeface="微软雅黑" panose="020B0503020204020204" pitchFamily="34" charset="-122"/>
                <a:sym typeface="+mn-ea"/>
              </a:rPr>
              <a:t>互操作接口</a:t>
            </a:r>
            <a:endParaRPr lang="zh-CN" altLang="en-US" dirty="0" smtClean="0">
              <a:solidFill>
                <a:schemeClr val="tx1"/>
              </a:solidFill>
              <a:ea typeface="微软雅黑" panose="020B0503020204020204" pitchFamily="34" charset="-122"/>
            </a:endParaRPr>
          </a:p>
          <a:p>
            <a:endParaRPr lang="en-US" altLang="zh-CN"/>
          </a:p>
          <a:p>
            <a:r>
              <a:rPr lang="en-US" altLang="zh-CN" dirty="0">
                <a:latin typeface="微软雅黑" panose="020B0503020204020204" pitchFamily="34" charset="-122"/>
                <a:ea typeface="微软雅黑" panose="020B0503020204020204" pitchFamily="34" charset="-122"/>
                <a:sym typeface="+mn-ea"/>
              </a:rPr>
              <a:t>Option 3X</a:t>
            </a:r>
            <a:r>
              <a:rPr lang="zh-CN" altLang="en-US" dirty="0">
                <a:latin typeface="微软雅黑" panose="020B0503020204020204" pitchFamily="34" charset="-122"/>
                <a:ea typeface="微软雅黑" panose="020B0503020204020204" pitchFamily="34" charset="-122"/>
                <a:sym typeface="+mn-ea"/>
              </a:rPr>
              <a:t>作为</a:t>
            </a:r>
            <a:r>
              <a:rPr lang="en-US" altLang="zh-CN" dirty="0">
                <a:latin typeface="微软雅黑" panose="020B0503020204020204" pitchFamily="34" charset="-122"/>
                <a:ea typeface="微软雅黑" panose="020B0503020204020204" pitchFamily="34" charset="-122"/>
                <a:sym typeface="+mn-ea"/>
              </a:rPr>
              <a:t>Option3</a:t>
            </a:r>
            <a:r>
              <a:rPr lang="zh-CN" altLang="en-US" dirty="0">
                <a:latin typeface="微软雅黑" panose="020B0503020204020204" pitchFamily="34" charset="-122"/>
                <a:ea typeface="微软雅黑" panose="020B0503020204020204" pitchFamily="34" charset="-122"/>
                <a:sym typeface="+mn-ea"/>
              </a:rPr>
              <a:t>的优化方案，将</a:t>
            </a:r>
            <a:r>
              <a:rPr lang="en-US" altLang="zh-CN" dirty="0">
                <a:latin typeface="微软雅黑" panose="020B0503020204020204" pitchFamily="34" charset="-122"/>
                <a:ea typeface="微软雅黑" panose="020B0503020204020204" pitchFamily="34" charset="-122"/>
                <a:sym typeface="+mn-ea"/>
              </a:rPr>
              <a:t>NR</a:t>
            </a:r>
            <a:r>
              <a:rPr lang="zh-CN" altLang="en-US" dirty="0">
                <a:latin typeface="微软雅黑" panose="020B0503020204020204" pitchFamily="34" charset="-122"/>
                <a:ea typeface="微软雅黑" panose="020B0503020204020204" pitchFamily="34" charset="-122"/>
                <a:sym typeface="+mn-ea"/>
              </a:rPr>
              <a:t>作为数据汇聚和分发点，充分利用</a:t>
            </a:r>
            <a:r>
              <a:rPr lang="en-US" altLang="zh-CN" dirty="0">
                <a:latin typeface="微软雅黑" panose="020B0503020204020204" pitchFamily="34" charset="-122"/>
                <a:ea typeface="微软雅黑" panose="020B0503020204020204" pitchFamily="34" charset="-122"/>
                <a:sym typeface="+mn-ea"/>
              </a:rPr>
              <a:t>NR</a:t>
            </a:r>
            <a:r>
              <a:rPr lang="zh-CN" altLang="en-US" dirty="0">
                <a:latin typeface="微软雅黑" panose="020B0503020204020204" pitchFamily="34" charset="-122"/>
                <a:ea typeface="微软雅黑" panose="020B0503020204020204" pitchFamily="34" charset="-122"/>
                <a:sym typeface="+mn-ea"/>
              </a:rPr>
              <a:t>设备处理能力更强的优势，便捷提升网络处理能力。</a:t>
            </a:r>
            <a:endParaRPr lang="en-US" altLang="zh-CN" dirty="0">
              <a:solidFill>
                <a:prstClr val="black"/>
              </a:solidFill>
              <a:latin typeface="Calibri" panose="020F0502020204030204"/>
              <a:ea typeface="微软雅黑" panose="020B0503020204020204" pitchFamily="34" charset="-122"/>
              <a:sym typeface="+mn-ea"/>
            </a:endParaRPr>
          </a:p>
          <a:p>
            <a:r>
              <a:rPr lang="en-US" altLang="zh-CN" dirty="0">
                <a:solidFill>
                  <a:prstClr val="black"/>
                </a:solidFill>
                <a:latin typeface="Calibri" panose="020F0502020204030204"/>
                <a:ea typeface="微软雅黑" panose="020B0503020204020204" pitchFamily="34" charset="-122"/>
                <a:sym typeface="+mn-ea"/>
              </a:rPr>
              <a:t>5G</a:t>
            </a:r>
            <a:r>
              <a:rPr lang="zh-CN" altLang="en-US" dirty="0">
                <a:solidFill>
                  <a:prstClr val="black"/>
                </a:solidFill>
                <a:latin typeface="Calibri" panose="020F0502020204030204"/>
                <a:ea typeface="微软雅黑" panose="020B0503020204020204" pitchFamily="34" charset="-122"/>
                <a:sym typeface="+mn-ea"/>
              </a:rPr>
              <a:t>的基站功能重构为</a:t>
            </a:r>
            <a:r>
              <a:rPr lang="en-US" altLang="zh-CN" dirty="0">
                <a:solidFill>
                  <a:prstClr val="black"/>
                </a:solidFill>
                <a:latin typeface="Calibri" panose="020F0502020204030204"/>
                <a:ea typeface="微软雅黑" panose="020B0503020204020204" pitchFamily="34" charset="-122"/>
                <a:sym typeface="+mn-ea"/>
              </a:rPr>
              <a:t>CU</a:t>
            </a:r>
            <a:r>
              <a:rPr lang="zh-CN" altLang="en-US" dirty="0">
                <a:solidFill>
                  <a:prstClr val="black"/>
                </a:solidFill>
                <a:latin typeface="Calibri" panose="020F0502020204030204"/>
                <a:ea typeface="微软雅黑" panose="020B0503020204020204" pitchFamily="34" charset="-122"/>
                <a:sym typeface="+mn-ea"/>
              </a:rPr>
              <a:t>和</a:t>
            </a:r>
            <a:r>
              <a:rPr lang="en-US" altLang="zh-CN" dirty="0">
                <a:solidFill>
                  <a:prstClr val="black"/>
                </a:solidFill>
                <a:latin typeface="Calibri" panose="020F0502020204030204"/>
                <a:ea typeface="微软雅黑" panose="020B0503020204020204" pitchFamily="34" charset="-122"/>
                <a:sym typeface="+mn-ea"/>
              </a:rPr>
              <a:t>DU</a:t>
            </a:r>
            <a:r>
              <a:rPr lang="zh-CN" altLang="en-US" dirty="0">
                <a:solidFill>
                  <a:prstClr val="black"/>
                </a:solidFill>
                <a:latin typeface="Calibri" panose="020F0502020204030204"/>
                <a:ea typeface="微软雅黑" panose="020B0503020204020204" pitchFamily="34" charset="-122"/>
                <a:sym typeface="+mn-ea"/>
              </a:rPr>
              <a:t>两个功能实体。</a:t>
            </a:r>
            <a:r>
              <a:rPr lang="en-US" altLang="zh-CN" dirty="0">
                <a:solidFill>
                  <a:prstClr val="black"/>
                </a:solidFill>
                <a:latin typeface="Calibri" panose="020F0502020204030204"/>
                <a:ea typeface="微软雅黑" panose="020B0503020204020204" pitchFamily="34" charset="-122"/>
                <a:sym typeface="+mn-ea"/>
              </a:rPr>
              <a:t>CU</a:t>
            </a:r>
            <a:r>
              <a:rPr lang="zh-CN" altLang="en-US" dirty="0">
                <a:solidFill>
                  <a:prstClr val="black"/>
                </a:solidFill>
                <a:latin typeface="Calibri" panose="020F0502020204030204"/>
                <a:ea typeface="微软雅黑" panose="020B0503020204020204" pitchFamily="34" charset="-122"/>
                <a:sym typeface="+mn-ea"/>
              </a:rPr>
              <a:t>与</a:t>
            </a:r>
            <a:r>
              <a:rPr lang="en-US" altLang="zh-CN" dirty="0">
                <a:solidFill>
                  <a:prstClr val="black"/>
                </a:solidFill>
                <a:latin typeface="Calibri" panose="020F0502020204030204"/>
                <a:ea typeface="微软雅黑" panose="020B0503020204020204" pitchFamily="34" charset="-122"/>
                <a:sym typeface="+mn-ea"/>
              </a:rPr>
              <a:t>DU</a:t>
            </a:r>
            <a:r>
              <a:rPr lang="zh-CN" altLang="en-US" dirty="0">
                <a:solidFill>
                  <a:prstClr val="black"/>
                </a:solidFill>
                <a:latin typeface="Calibri" panose="020F0502020204030204"/>
                <a:ea typeface="微软雅黑" panose="020B0503020204020204" pitchFamily="34" charset="-122"/>
                <a:sym typeface="+mn-ea"/>
              </a:rPr>
              <a:t>功能的切分以处理内容的实时性进行区分。</a:t>
            </a:r>
            <a:endParaRPr lang="zh-CN" altLang="en-US" dirty="0">
              <a:solidFill>
                <a:prstClr val="black"/>
              </a:solidFill>
              <a:latin typeface="Calibri" panose="020F0502020204030204"/>
              <a:ea typeface="微软雅黑" panose="020B0503020204020204" pitchFamily="34" charset="-122"/>
            </a:endParaRPr>
          </a:p>
          <a:p>
            <a:r>
              <a:rPr lang="zh-CN" altLang="en-US"/>
              <a:t>网络切片，本质上就是将运营商的物理网络划分为多个虚拟网络，每一个虚拟网络根据不同的服务需求，比如时延、带宽、安全性和可靠性等来划分，以灵活的应对不同的网络应用场景。</a:t>
            </a:r>
            <a:endParaRPr lang="zh-CN" altLang="en-US"/>
          </a:p>
        </p:txBody>
      </p:sp>
      <p:sp>
        <p:nvSpPr>
          <p:cNvPr id="4" name="灯片编号占位符 3"/>
          <p:cNvSpPr>
            <a:spLocks noGrp="1"/>
          </p:cNvSpPr>
          <p:nvPr>
            <p:ph type="sldNum" sz="quarter" idx="10"/>
          </p:nvPr>
        </p:nvSpPr>
        <p:spPr/>
        <p:txBody>
          <a:bodyPr/>
          <a:lstStyle/>
          <a:p>
            <a:fld id="{CC0B021F-9DDF-4877-8C37-6A263E9AFE8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E4E6C55B-4BB1-4DA3-984B-F2648ECD9B7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E4E6C55B-4BB1-4DA3-984B-F2648ECD9B7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AMF:</a:t>
            </a:r>
            <a:r>
              <a:rPr lang="zh-CN" altLang="en-US"/>
              <a:t>用户移动性管理和接入管理</a:t>
            </a:r>
            <a:endParaRPr lang="zh-CN" altLang="en-US"/>
          </a:p>
          <a:p>
            <a:r>
              <a:rPr lang="en-US" altLang="zh-CN"/>
              <a:t>UPF</a:t>
            </a:r>
            <a:r>
              <a:rPr lang="zh-CN" altLang="en-US"/>
              <a:t>：用户面的路由和转发</a:t>
            </a:r>
            <a:endParaRPr lang="zh-CN" altLang="en-US"/>
          </a:p>
          <a:p>
            <a:r>
              <a:rPr lang="en-US" altLang="zh-CN"/>
              <a:t>NEF</a:t>
            </a:r>
            <a:r>
              <a:rPr lang="zh-CN" altLang="en-US"/>
              <a:t>：网络能力开放</a:t>
            </a:r>
            <a:endParaRPr lang="zh-CN" altLang="en-US"/>
          </a:p>
          <a:p>
            <a:r>
              <a:rPr lang="en-US" altLang="zh-CN"/>
              <a:t>NRF:</a:t>
            </a:r>
            <a:r>
              <a:rPr lang="zh-CN" altLang="en-US"/>
              <a:t>业务能力开放，类似于增强的</a:t>
            </a:r>
            <a:r>
              <a:rPr lang="en-US" altLang="zh-CN"/>
              <a:t>DNS.</a:t>
            </a:r>
            <a:endParaRPr lang="en-US" altLang="zh-CN"/>
          </a:p>
          <a:p>
            <a:r>
              <a:rPr lang="en-US" altLang="zh-CN"/>
              <a:t>NSSF</a:t>
            </a:r>
            <a:r>
              <a:rPr lang="zh-CN" altLang="en-US"/>
              <a:t>：管理网络切片，网络切片的选择</a:t>
            </a:r>
            <a:r>
              <a:rPr lang="en-US" altLang="zh-CN"/>
              <a:t>,每个网络切片由S-NSSAI唯一标识。</a:t>
            </a:r>
            <a:endParaRPr lang="en-US" altLang="zh-CN"/>
          </a:p>
          <a:p>
            <a:r>
              <a:rPr lang="en-US" altLang="zh-CN"/>
              <a:t>AUSF:</a:t>
            </a:r>
            <a:r>
              <a:rPr lang="zh-CN" altLang="en-US"/>
              <a:t>用户鉴权数据的处理，类似于</a:t>
            </a:r>
            <a:r>
              <a:rPr lang="en-US" altLang="zh-CN"/>
              <a:t>HSS</a:t>
            </a:r>
            <a:r>
              <a:rPr lang="zh-CN" altLang="en-US"/>
              <a:t>中的</a:t>
            </a:r>
            <a:r>
              <a:rPr lang="en-US" altLang="zh-CN"/>
              <a:t>AUC</a:t>
            </a:r>
            <a:r>
              <a:rPr lang="zh-CN" altLang="en-US"/>
              <a:t>的功能</a:t>
            </a:r>
            <a:endParaRPr lang="zh-CN" altLang="en-US"/>
          </a:p>
          <a:p>
            <a:r>
              <a:rPr lang="en-US" altLang="zh-CN"/>
              <a:t>UDM:</a:t>
            </a:r>
            <a:r>
              <a:rPr lang="zh-CN" altLang="en-US"/>
              <a:t>用户数据标识管理，类似</a:t>
            </a:r>
            <a:r>
              <a:rPr lang="en-US" altLang="zh-CN"/>
              <a:t>HSS</a:t>
            </a:r>
            <a:endParaRPr lang="en-US" altLang="zh-CN"/>
          </a:p>
          <a:p>
            <a:endParaRPr lang="en-US" altLang="zh-CN"/>
          </a:p>
        </p:txBody>
      </p:sp>
      <p:sp>
        <p:nvSpPr>
          <p:cNvPr id="4" name="灯片编号占位符 3"/>
          <p:cNvSpPr>
            <a:spLocks noGrp="1"/>
          </p:cNvSpPr>
          <p:nvPr>
            <p:ph type="sldNum" sz="quarter" idx="10"/>
          </p:nvPr>
        </p:nvSpPr>
        <p:spPr/>
        <p:txBody>
          <a:bodyPr/>
          <a:lstStyle/>
          <a:p>
            <a:fld id="{CC0B021F-9DDF-4877-8C37-6A263E9AFE8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gNB-CU：gNB Central Unit，一个逻辑节点，承载gNB的RRC、SDAP、PDCP协议，或en-gNB的RRC和PDCP协议。一个gNB-CU与一个或多个gNB-DU关联。</a:t>
            </a:r>
            <a:endParaRPr lang="zh-CN" altLang="en-US"/>
          </a:p>
          <a:p>
            <a:r>
              <a:rPr lang="zh-CN" altLang="en-US">
                <a:sym typeface="+mn-ea"/>
              </a:rPr>
              <a:t>gNB-DU：gNB Distributed Unit ，一个逻辑节点，承载gNB或en-gNB的RLC、MAC和PHY。</a:t>
            </a:r>
            <a:endParaRPr lang="zh-CN" altLang="en-US"/>
          </a:p>
          <a:p>
            <a:r>
              <a:rPr lang="zh-CN" altLang="en-US">
                <a:sym typeface="+mn-ea"/>
              </a:rPr>
              <a:t>★★ 一个gNB-DU支持一个或多个小区；</a:t>
            </a:r>
            <a:endParaRPr lang="zh-CN" altLang="en-US"/>
          </a:p>
          <a:p>
            <a:r>
              <a:rPr lang="zh-CN" altLang="en-US">
                <a:sym typeface="+mn-ea"/>
              </a:rPr>
              <a:t>★★ 一个小区只属于一个gNB-DU。</a:t>
            </a:r>
            <a:endParaRPr lang="zh-CN" altLang="en-US"/>
          </a:p>
          <a:p>
            <a:r>
              <a:rPr lang="zh-CN" altLang="en-US">
                <a:sym typeface="+mn-ea"/>
              </a:rPr>
              <a:t>gNB-CU-CP：gNB-CU-Control Plane，一个逻辑节点，承载gNB或en-gNB的RRC以及PDCP控制面。</a:t>
            </a:r>
            <a:endParaRPr lang="zh-CN" altLang="en-US"/>
          </a:p>
          <a:p>
            <a:r>
              <a:rPr lang="zh-CN" altLang="en-US">
                <a:sym typeface="+mn-ea"/>
              </a:rPr>
              <a:t>gNB-CU-UP：gNB-CU-User Plane，一个逻辑节点，承载en-gNB的PDCP用户面，或gNB的PDCP用户面和SDAP。</a:t>
            </a:r>
            <a:endParaRPr lang="zh-CN" altLang="en-US"/>
          </a:p>
          <a:p>
            <a:endParaRPr lang="zh-CN" altLang="en-US"/>
          </a:p>
        </p:txBody>
      </p:sp>
      <p:sp>
        <p:nvSpPr>
          <p:cNvPr id="4" name="灯片编号占位符 3"/>
          <p:cNvSpPr>
            <a:spLocks noGrp="1"/>
          </p:cNvSpPr>
          <p:nvPr>
            <p:ph type="sldNum" sz="quarter" idx="10"/>
          </p:nvPr>
        </p:nvSpPr>
        <p:spPr/>
        <p:txBody>
          <a:bodyPr/>
          <a:lstStyle/>
          <a:p>
            <a:fld id="{CC0B021F-9DDF-4877-8C37-6A263E9AFE8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5G网络采用开放的服务化架构（SBA），NF（Network Function，网络功能）以服务的方式呈现，任何其他NF或者业务应用都可以通过标准规范的接口访问该NF提供的服务SBA架构下</a:t>
            </a:r>
            <a:endParaRPr lang="zh-CN" altLang="en-US"/>
          </a:p>
          <a:p>
            <a:r>
              <a:rPr lang="zh-CN" altLang="en-US">
                <a:sym typeface="+mn-ea"/>
              </a:rPr>
              <a:t>3GPP将5G核心网络定义为一个可分解的网络体系结构，引入了以HTTP/2作为基准通信协议的基于服务的接口(SBI)，以及控制平面和用户平面分离(CUPS)。5G网络功能软件的这种分解、SBI和CUPS都非常支持基于云原生容器的实现。</a:t>
            </a:r>
            <a:endParaRPr lang="en-US" altLang="zh-CN"/>
          </a:p>
          <a:p>
            <a:r>
              <a:rPr lang="en-US" altLang="zh-CN"/>
              <a:t>DN</a:t>
            </a:r>
            <a:r>
              <a:rPr lang="zh-CN" altLang="en-US"/>
              <a:t>运营商的数据网络</a:t>
            </a:r>
            <a:endParaRPr lang="zh-CN" altLang="en-US"/>
          </a:p>
          <a:p>
            <a:r>
              <a:rPr lang="zh-CN" altLang="en-US"/>
              <a:t>5G核心控制平面中最显着的变化是从传统的点对点网络体系结构引入了基于服务的接口（SBI）或基于服务的架构（SBA）。通过这一新的更改，除了N2和N4等少数接口外，几乎每个接口现在都定义为使用统一接口，使用HTTP / 2协议。</a:t>
            </a:r>
            <a:endParaRPr lang="zh-CN" altLang="en-US"/>
          </a:p>
          <a:p>
            <a:r>
              <a:rPr lang="en-US" altLang="zh-CN"/>
              <a:t>PDU</a:t>
            </a:r>
            <a:r>
              <a:rPr lang="zh-CN" altLang="en-US"/>
              <a:t>会话流程，</a:t>
            </a:r>
            <a:r>
              <a:rPr lang="zh-CN" altLang="en-US"/>
              <a:t>简单的说，PDU会话建立流程就是终端发起PDU会话建立的请求，AMF根据终端配置的切片NSSAI和DNN向NRF发起SMF的发现和选择流程，由选定的SMF进行会话的上下文的建立，SMF向UDM取用户响应的签约信息，然后向UPF和RAN、UE下发策略控制消息，由UPF和RAN、UE建立PDU会话的连接。</a:t>
            </a:r>
            <a:endParaRPr lang="zh-CN" altLang="en-US"/>
          </a:p>
          <a:p>
            <a:r>
              <a:rPr lang="zh-CN" altLang="en-US"/>
              <a:t>网元的选择和发现消息均为内部消息跟踪结果。</a:t>
            </a:r>
            <a:endParaRPr lang="zh-CN" altLang="en-US"/>
          </a:p>
          <a:p>
            <a:r>
              <a:rPr lang="zh-CN" altLang="en-US"/>
              <a:t>1、UE-AMF PDU Session Establishment Request 发起PDU会话建立请求</a:t>
            </a:r>
            <a:endParaRPr lang="zh-CN" altLang="en-US"/>
          </a:p>
          <a:p>
            <a:r>
              <a:rPr lang="zh-CN" altLang="en-US"/>
              <a:t>终端发起PDU会话建立的申请，这里就是“PDU Session Establishment Request ”信令，携带的关键字段“PDU Session ID”标识申请建立的PDU会话的ID，此ID对每个终端来说是唯一的，编号范围仅限此UE；本此请求中request-type为“initial-request”指示初始请求（已建立的PDU会话需要激活用户面连接时可使用Service Request业务请求流程），DNN值为“ims”指示此PDU会话为IMS而建立，本流程中，PDU会话是为IMS注册建立，所以此处DNN为IMS。</a:t>
            </a:r>
            <a:endParaRPr lang="zh-CN" altLang="en-US"/>
          </a:p>
        </p:txBody>
      </p:sp>
      <p:sp>
        <p:nvSpPr>
          <p:cNvPr id="4" name="灯片编号占位符 3"/>
          <p:cNvSpPr>
            <a:spLocks noGrp="1"/>
          </p:cNvSpPr>
          <p:nvPr>
            <p:ph type="sldNum" sz="quarter" idx="10"/>
          </p:nvPr>
        </p:nvSpPr>
        <p:spPr/>
        <p:txBody>
          <a:bodyPr/>
          <a:lstStyle/>
          <a:p>
            <a:fld id="{CC0B021F-9DDF-4877-8C37-6A263E9AFE8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使用参考点架构，可以展示网元功能之间的相互作用，更好的理解网元之间的对接关系，可以根据之前</a:t>
            </a:r>
            <a:r>
              <a:rPr lang="en-US" altLang="zh-CN"/>
              <a:t>4G</a:t>
            </a:r>
            <a:r>
              <a:rPr lang="zh-CN" altLang="en-US"/>
              <a:t>网络架构理解</a:t>
            </a:r>
            <a:r>
              <a:rPr lang="en-US" altLang="zh-CN"/>
              <a:t>5G</a:t>
            </a:r>
            <a:r>
              <a:rPr lang="zh-CN" altLang="en-US"/>
              <a:t>架构图的思路。</a:t>
            </a:r>
            <a:endParaRPr lang="zh-CN" altLang="en-US"/>
          </a:p>
        </p:txBody>
      </p:sp>
      <p:sp>
        <p:nvSpPr>
          <p:cNvPr id="4" name="灯片编号占位符 3"/>
          <p:cNvSpPr>
            <a:spLocks noGrp="1"/>
          </p:cNvSpPr>
          <p:nvPr>
            <p:ph type="sldNum" sz="quarter" idx="10"/>
          </p:nvPr>
        </p:nvSpPr>
        <p:spPr/>
        <p:txBody>
          <a:bodyPr/>
          <a:lstStyle/>
          <a:p>
            <a:fld id="{CC0B021F-9DDF-4877-8C37-6A263E9AFE8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https://blog.csdn.net/qq_33206497/article/details/99209559?utm_medium=distribute.pc_relevant.none-task-blog-baidulandingword-6&amp;spm=1001.2101.3001.4242  </a:t>
            </a:r>
            <a:r>
              <a:rPr lang="en-US" altLang="zh-CN"/>
              <a:t>(SSB</a:t>
            </a:r>
            <a:r>
              <a:rPr lang="zh-CN" altLang="en-US"/>
              <a:t>学习链接</a:t>
            </a:r>
            <a:r>
              <a:rPr lang="en-US" altLang="zh-CN"/>
              <a:t>)</a:t>
            </a:r>
            <a:endParaRPr lang="en-US" altLang="zh-CN"/>
          </a:p>
        </p:txBody>
      </p:sp>
      <p:sp>
        <p:nvSpPr>
          <p:cNvPr id="4" name="灯片编号占位符 3"/>
          <p:cNvSpPr>
            <a:spLocks noGrp="1"/>
          </p:cNvSpPr>
          <p:nvPr>
            <p:ph type="sldNum" sz="quarter" idx="10"/>
          </p:nvPr>
        </p:nvSpPr>
        <p:spPr/>
        <p:txBody>
          <a:bodyPr/>
          <a:lstStyle/>
          <a:p>
            <a:fld id="{CC0B021F-9DDF-4877-8C37-6A263E9AFE8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sym typeface="+mn-ea"/>
              </a:rPr>
              <a:t>PLMN:</a:t>
            </a:r>
            <a:r>
              <a:rPr lang="zh-CN" altLang="en-US" dirty="0">
                <a:sym typeface="+mn-ea"/>
              </a:rPr>
              <a:t>通用陆地无线网络标识，是由国家码和</a:t>
            </a:r>
            <a:r>
              <a:rPr lang="en-US" altLang="zh-CN" dirty="0">
                <a:sym typeface="+mn-ea"/>
              </a:rPr>
              <a:t>MNC</a:t>
            </a:r>
            <a:r>
              <a:rPr lang="zh-CN" altLang="en-US" dirty="0">
                <a:sym typeface="+mn-ea"/>
              </a:rPr>
              <a:t>组成，有些国家运营商有一个或者两个，</a:t>
            </a:r>
            <a:r>
              <a:rPr lang="en-US" altLang="zh-CN" dirty="0">
                <a:sym typeface="+mn-ea"/>
              </a:rPr>
              <a:t>MCC</a:t>
            </a:r>
            <a:r>
              <a:rPr lang="zh-CN" altLang="en-US" dirty="0">
                <a:sym typeface="+mn-ea"/>
              </a:rPr>
              <a:t>对我们国家来说，就是</a:t>
            </a:r>
            <a:r>
              <a:rPr lang="en-US" altLang="zh-CN" dirty="0">
                <a:sym typeface="+mn-ea"/>
              </a:rPr>
              <a:t>460</a:t>
            </a:r>
            <a:r>
              <a:rPr lang="zh-CN" altLang="en-US" dirty="0">
                <a:sym typeface="+mn-ea"/>
              </a:rPr>
              <a:t>，我们国家有多个运营商，电信，首先手机选择网络，就要首先选择</a:t>
            </a:r>
            <a:r>
              <a:rPr lang="en-US" altLang="zh-CN" dirty="0">
                <a:sym typeface="+mn-ea"/>
              </a:rPr>
              <a:t>PLMN,</a:t>
            </a:r>
            <a:r>
              <a:rPr lang="zh-CN" altLang="en-US" dirty="0">
                <a:sym typeface="+mn-ea"/>
              </a:rPr>
              <a:t>是中国的电信还是联通，进行相关的配置。软件中灵活配置。</a:t>
            </a:r>
            <a:r>
              <a:rPr lang="en-US" altLang="zh-CN" dirty="0">
                <a:sym typeface="+mn-ea"/>
              </a:rPr>
              <a:t>IMSI</a:t>
            </a:r>
            <a:r>
              <a:rPr lang="zh-CN" altLang="en-US" dirty="0">
                <a:sym typeface="+mn-ea"/>
              </a:rPr>
              <a:t>，对用户不可见，用户的身份证号，姓名有可能重名，组成</a:t>
            </a:r>
            <a:r>
              <a:rPr lang="en-US" altLang="zh-CN" dirty="0">
                <a:sym typeface="+mn-ea"/>
              </a:rPr>
              <a:t>PLMN+MSIN</a:t>
            </a:r>
            <a:r>
              <a:rPr lang="zh-CN" altLang="en-US" dirty="0">
                <a:sym typeface="+mn-ea"/>
              </a:rPr>
              <a:t>移动标识，软件中自定义，对于同一个网络，</a:t>
            </a:r>
            <a:r>
              <a:rPr lang="en-US" altLang="zh-CN" dirty="0">
                <a:sym typeface="+mn-ea"/>
              </a:rPr>
              <a:t>PLMN</a:t>
            </a:r>
            <a:r>
              <a:rPr lang="zh-CN" altLang="en-US" dirty="0">
                <a:sym typeface="+mn-ea"/>
              </a:rPr>
              <a:t>要全网保持唯一，我不能说忘了，我随意在配置一个，这个是不可以的。</a:t>
            </a:r>
            <a:r>
              <a:rPr lang="en-US" altLang="zh-CN" dirty="0">
                <a:sym typeface="+mn-ea"/>
              </a:rPr>
              <a:t>CC</a:t>
            </a:r>
            <a:r>
              <a:rPr lang="zh-CN" altLang="en-US" dirty="0">
                <a:sym typeface="+mn-ea"/>
              </a:rPr>
              <a:t>在接收短信的时候会有，</a:t>
            </a:r>
            <a:r>
              <a:rPr lang="en-US" altLang="zh-CN" dirty="0">
                <a:sym typeface="+mn-ea"/>
              </a:rPr>
              <a:t>NDC</a:t>
            </a:r>
            <a:r>
              <a:rPr lang="zh-CN" altLang="en-US" dirty="0">
                <a:sym typeface="+mn-ea"/>
              </a:rPr>
              <a:t>手机号前三位。后面八位用户号码</a:t>
            </a:r>
            <a:endParaRPr lang="zh-CN" altLang="en-US" dirty="0"/>
          </a:p>
          <a:p>
            <a:r>
              <a:rPr lang="en-US" altLang="zh-CN" dirty="0">
                <a:sym typeface="+mn-ea"/>
              </a:rPr>
              <a:t>TAI</a:t>
            </a:r>
            <a:r>
              <a:rPr lang="zh-CN" altLang="en-US" dirty="0">
                <a:sym typeface="+mn-ea"/>
              </a:rPr>
              <a:t>标识：跟踪区标识，</a:t>
            </a:r>
            <a:r>
              <a:rPr lang="en-US" altLang="zh-CN" dirty="0">
                <a:sym typeface="+mn-ea"/>
              </a:rPr>
              <a:t>TA</a:t>
            </a:r>
            <a:r>
              <a:rPr lang="zh-CN" altLang="en-US" dirty="0">
                <a:sym typeface="+mn-ea"/>
              </a:rPr>
              <a:t>或者他值，</a:t>
            </a:r>
            <a:r>
              <a:rPr lang="en-US" altLang="zh-CN" dirty="0">
                <a:sym typeface="+mn-ea"/>
              </a:rPr>
              <a:t>LAC</a:t>
            </a:r>
            <a:r>
              <a:rPr lang="zh-CN" altLang="en-US" dirty="0">
                <a:sym typeface="+mn-ea"/>
              </a:rPr>
              <a:t>区，路由去，位置区，大致的概念，一个小区或者多个小区归属于一个位置区当中，称为跟踪区，一个小区属于一个位置区中，涉及概念：一个是寻呼，位置更新，寻呼寻找呼叫，当我们的手机在待机状态下，别人打电话给你，网络会对用户进行寻找</a:t>
            </a:r>
            <a:endParaRPr lang="zh-CN" altLang="en-US" dirty="0">
              <a:sym typeface="+mn-ea"/>
            </a:endParaRPr>
          </a:p>
          <a:p>
            <a:r>
              <a:rPr lang="zh-CN" altLang="en-US" dirty="0">
                <a:sym typeface="+mn-ea"/>
              </a:rPr>
              <a:t>位置区不可以划分太大，不能太小。每一个小区要归属于一个位置区中，不同的小区也可以划分的一个相同的位置区中，相邻的小区我可以把他归属到一个相同的位置区</a:t>
            </a:r>
            <a:r>
              <a:rPr lang="en-US" altLang="zh-CN" dirty="0">
                <a:sym typeface="+mn-ea"/>
              </a:rPr>
              <a:t>TA</a:t>
            </a:r>
            <a:r>
              <a:rPr lang="zh-CN" altLang="en-US" dirty="0">
                <a:sym typeface="+mn-ea"/>
              </a:rPr>
              <a:t>中</a:t>
            </a:r>
            <a:r>
              <a:rPr lang="en-US" altLang="zh-CN" dirty="0">
                <a:sym typeface="+mn-ea"/>
              </a:rPr>
              <a:t>,</a:t>
            </a:r>
            <a:r>
              <a:rPr lang="zh-CN" altLang="en-US" dirty="0">
                <a:sym typeface="+mn-ea"/>
              </a:rPr>
              <a:t>一个位置区，不需要向网络侧发送位置更新，网络侧也知道你在那个位置，在寻呼的时候像相邻的小区发起寻呼，肯定能找到你。全网要保持一致</a:t>
            </a:r>
            <a:endParaRPr lang="zh-CN" altLang="en-US" dirty="0">
              <a:sym typeface="+mn-ea"/>
            </a:endParaRPr>
          </a:p>
          <a:p>
            <a:r>
              <a:rPr lang="zh-CN" altLang="en-US" dirty="0"/>
              <a:t>基站标识，全球唯一。网元标识的标准结构，</a:t>
            </a:r>
            <a:r>
              <a:rPr lang="en-US" altLang="zh-CN" dirty="0"/>
              <a:t>APN</a:t>
            </a:r>
            <a:r>
              <a:rPr lang="zh-CN" altLang="en-US" dirty="0"/>
              <a:t>接入点，将</a:t>
            </a:r>
            <a:r>
              <a:rPr lang="en-US" altLang="zh-CN" dirty="0"/>
              <a:t>APN</a:t>
            </a:r>
            <a:r>
              <a:rPr lang="zh-CN" altLang="en-US" dirty="0"/>
              <a:t>名称解析为</a:t>
            </a:r>
            <a:r>
              <a:rPr lang="en-US" altLang="zh-CN" dirty="0"/>
              <a:t>PGW</a:t>
            </a:r>
            <a:r>
              <a:rPr lang="zh-CN" altLang="en-US" dirty="0"/>
              <a:t>的</a:t>
            </a:r>
            <a:r>
              <a:rPr lang="en-US" altLang="zh-CN" dirty="0"/>
              <a:t>IP</a:t>
            </a:r>
            <a:endParaRPr lang="en-US" altLang="zh-CN" dirty="0"/>
          </a:p>
        </p:txBody>
      </p:sp>
      <p:sp>
        <p:nvSpPr>
          <p:cNvPr id="4" name="灯片编号占位符 3"/>
          <p:cNvSpPr>
            <a:spLocks noGrp="1"/>
          </p:cNvSpPr>
          <p:nvPr>
            <p:ph type="sldNum" sz="quarter" idx="10"/>
          </p:nvPr>
        </p:nvSpPr>
        <p:spPr/>
        <p:txBody>
          <a:bodyPr/>
          <a:lstStyle/>
          <a:p>
            <a:fld id="{E4E6C55B-4BB1-4DA3-984B-F2648ECD9B7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E4E6C55B-4BB1-4DA3-984B-F2648ECD9B7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E4E6C55B-4BB1-4DA3-984B-F2648ECD9B7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842D752-4DF4-4F90-BDA2-E0795132970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CADB22-46E5-4751-9A31-C8B6A37C433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4B8E018-FB0D-4537-B814-7463E719981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内容">
    <p:bg>
      <p:bgPr>
        <a:solidFill>
          <a:schemeClr val="bg1"/>
        </a:solidFill>
        <a:effectLst/>
      </p:bgPr>
    </p:bg>
    <p:spTree>
      <p:nvGrpSpPr>
        <p:cNvPr id="1" name=""/>
        <p:cNvGrpSpPr/>
        <p:nvPr/>
      </p:nvGrpSpPr>
      <p:grpSpPr>
        <a:xfrm>
          <a:off x="0" y="0"/>
          <a:ext cx="0" cy="0"/>
          <a:chOff x="0" y="0"/>
          <a:chExt cx="0" cy="0"/>
        </a:xfrm>
      </p:grpSpPr>
      <p:sp>
        <p:nvSpPr>
          <p:cNvPr id="16" name="Slide Number Placeholder 5"/>
          <p:cNvSpPr>
            <a:spLocks noGrp="1"/>
          </p:cNvSpPr>
          <p:nvPr userDrawn="1"/>
        </p:nvSpPr>
        <p:spPr bwMode="auto">
          <a:xfrm>
            <a:off x="159820" y="6545247"/>
            <a:ext cx="558800" cy="391583"/>
          </a:xfrm>
          <a:prstGeom prst="rect">
            <a:avLst/>
          </a:prstGeom>
          <a:noFill/>
          <a:ln w="9525">
            <a:noFill/>
            <a:miter lim="800000"/>
          </a:ln>
        </p:spPr>
        <p:txBody>
          <a:bodyPr lIns="121641" tIns="60820" rIns="121641" bIns="60820" anchor="ctr"/>
          <a:lstStyle/>
          <a:p>
            <a:pPr algn="ctr">
              <a:defRPr/>
            </a:pPr>
            <a:fld id="{0171E16C-D319-4B78-8C6C-188CCEBE712C}" type="slidenum">
              <a:rPr lang="en-US" sz="1065">
                <a:solidFill>
                  <a:srgbClr val="404040"/>
                </a:solidFill>
                <a:latin typeface="Arial" panose="020B0604020202020204" pitchFamily="34" charset="0"/>
                <a:cs typeface="Arial" panose="020B0604020202020204" pitchFamily="34" charset="0"/>
              </a:rPr>
            </a:fld>
            <a:endParaRPr lang="en-US" sz="1065" dirty="0">
              <a:solidFill>
                <a:srgbClr val="404040"/>
              </a:solidFill>
              <a:latin typeface="Arial" panose="020B0604020202020204" pitchFamily="34" charset="0"/>
              <a:cs typeface="Arial" panose="020B0604020202020204" pitchFamily="34" charset="0"/>
            </a:endParaRPr>
          </a:p>
        </p:txBody>
      </p:sp>
      <p:sp>
        <p:nvSpPr>
          <p:cNvPr id="32" name="文本占位符 2"/>
          <p:cNvSpPr>
            <a:spLocks noGrp="1"/>
          </p:cNvSpPr>
          <p:nvPr>
            <p:ph idx="12"/>
          </p:nvPr>
        </p:nvSpPr>
        <p:spPr>
          <a:xfrm>
            <a:off x="238662" y="1400347"/>
            <a:ext cx="11351684" cy="4462507"/>
          </a:xfrm>
          <a:prstGeom prst="rect">
            <a:avLst/>
          </a:prstGeom>
        </p:spPr>
        <p:txBody>
          <a:bodyPr lIns="53877" tIns="26938" rIns="53877" bIns="26938" rtlCol="0">
            <a:noAutofit/>
          </a:bodyPr>
          <a:lstStyle>
            <a:lvl1pPr marL="268605" indent="-268605">
              <a:lnSpc>
                <a:spcPct val="150000"/>
              </a:lnSpc>
              <a:spcBef>
                <a:spcPts val="0"/>
              </a:spcBef>
              <a:buClr>
                <a:srgbClr val="008ED3"/>
              </a:buClr>
              <a:buSzPct val="80000"/>
              <a:buFont typeface="Wingdings" panose="05000000000000000000" pitchFamily="2" charset="2"/>
              <a:buChar char="n"/>
              <a:defRPr kumimoji="1" lang="zh-CN" altLang="en-US" sz="2400" baseline="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nSpc>
                <a:spcPct val="150000"/>
              </a:lnSpc>
              <a:spcBef>
                <a:spcPts val="0"/>
              </a:spcBef>
              <a:buClr>
                <a:srgbClr val="008ED3"/>
              </a:buClr>
              <a:buSzPct val="80000"/>
              <a:buFont typeface="Wingdings" panose="05000000000000000000" pitchFamily="2" charset="2"/>
              <a:buChar char="u"/>
              <a:defRPr kumimoji="1" lang="zh-CN" altLang="en-US" sz="2000" b="0" i="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nSpc>
                <a:spcPct val="150000"/>
              </a:lnSpc>
              <a:spcBef>
                <a:spcPts val="0"/>
              </a:spcBef>
              <a:buClr>
                <a:srgbClr val="008ED3"/>
              </a:buClr>
              <a:buSzPct val="80000"/>
              <a:buFont typeface="Wingdings" panose="05000000000000000000" pitchFamily="2" charset="2"/>
              <a:buChar char="l"/>
              <a:defRPr sz="2000">
                <a:latin typeface="微软雅黑" panose="020B0503020204020204" pitchFamily="34" charset="-122"/>
                <a:ea typeface="微软雅黑" panose="020B0503020204020204" pitchFamily="34" charset="-122"/>
              </a:defRPr>
            </a:lvl3pPr>
          </a:lstStyle>
          <a:p>
            <a:pPr lvl="0"/>
            <a:r>
              <a:rPr lang="zh-CN" altLang="en-US" dirty="0"/>
              <a:t>单击此处编辑母版文本样式</a:t>
            </a:r>
            <a:endParaRPr lang="zh-CN" altLang="en-US" dirty="0"/>
          </a:p>
          <a:p>
            <a:pPr lvl="1"/>
            <a:r>
              <a:rPr lang="zh-CN" altLang="en-US" dirty="0"/>
              <a:t>第二级</a:t>
            </a:r>
            <a:endParaRPr lang="en-US" altLang="zh-CN" dirty="0"/>
          </a:p>
          <a:p>
            <a:pPr lvl="2"/>
            <a:r>
              <a:rPr lang="zh-CN" altLang="en-US" dirty="0"/>
              <a:t>第三级</a:t>
            </a:r>
            <a:endParaRPr lang="zh-CN" altLang="en-US" dirty="0"/>
          </a:p>
        </p:txBody>
      </p:sp>
      <p:sp>
        <p:nvSpPr>
          <p:cNvPr id="33" name="标题 13"/>
          <p:cNvSpPr>
            <a:spLocks noGrp="1"/>
          </p:cNvSpPr>
          <p:nvPr>
            <p:ph type="title"/>
          </p:nvPr>
        </p:nvSpPr>
        <p:spPr>
          <a:xfrm>
            <a:off x="238662" y="176027"/>
            <a:ext cx="11351684" cy="769684"/>
          </a:xfrm>
        </p:spPr>
        <p:txBody>
          <a:bodyPr lIns="53877" tIns="26938" rIns="53877" bIns="26938" rtlCol="0" anchor="ctr" anchorCtr="0">
            <a:noAutofit/>
          </a:bodyPr>
          <a:lstStyle>
            <a:lvl1pPr>
              <a:defRPr lang="zh-CN" altLang="en-US" sz="3200" b="1"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a:t>单击此处编辑母版标题样式</a:t>
            </a:r>
            <a:endParaRPr lang="zh-CN" altLang="en-US" dirty="0"/>
          </a:p>
        </p:txBody>
      </p:sp>
      <p:sp>
        <p:nvSpPr>
          <p:cNvPr id="24" name="矩形 23"/>
          <p:cNvSpPr/>
          <p:nvPr userDrawn="1"/>
        </p:nvSpPr>
        <p:spPr>
          <a:xfrm>
            <a:off x="12404146" y="4017575"/>
            <a:ext cx="1025393" cy="618836"/>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lIns="91237" tIns="45609" rIns="91237" bIns="45609" rtlCol="0" anchor="ctr"/>
          <a:lstStyle/>
          <a:p>
            <a:pPr algn="ctr"/>
            <a:endParaRPr lang="zh-CN" altLang="en-US" sz="2400"/>
          </a:p>
        </p:txBody>
      </p:sp>
      <p:sp>
        <p:nvSpPr>
          <p:cNvPr id="25" name="矩形 24"/>
          <p:cNvSpPr/>
          <p:nvPr userDrawn="1"/>
        </p:nvSpPr>
        <p:spPr>
          <a:xfrm>
            <a:off x="12404146" y="5137935"/>
            <a:ext cx="1025393" cy="618836"/>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lIns="91237" tIns="45609" rIns="91237" bIns="45609" rtlCol="0" anchor="ctr"/>
          <a:lstStyle/>
          <a:p>
            <a:pPr algn="ctr"/>
            <a:endParaRPr lang="zh-CN" altLang="en-US" sz="2400"/>
          </a:p>
        </p:txBody>
      </p:sp>
      <p:sp>
        <p:nvSpPr>
          <p:cNvPr id="26" name="矩形 25"/>
          <p:cNvSpPr/>
          <p:nvPr userDrawn="1"/>
        </p:nvSpPr>
        <p:spPr>
          <a:xfrm>
            <a:off x="12404146" y="6239182"/>
            <a:ext cx="1025393" cy="618836"/>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lIns="91237" tIns="45609" rIns="91237" bIns="45609" rtlCol="0" anchor="ctr"/>
          <a:lstStyle/>
          <a:p>
            <a:pPr algn="ctr"/>
            <a:endParaRPr lang="zh-CN" altLang="en-US" sz="2400"/>
          </a:p>
        </p:txBody>
      </p:sp>
      <p:sp>
        <p:nvSpPr>
          <p:cNvPr id="27" name="TextBox 26"/>
          <p:cNvSpPr txBox="1"/>
          <p:nvPr userDrawn="1"/>
        </p:nvSpPr>
        <p:spPr>
          <a:xfrm>
            <a:off x="12271961" y="3596894"/>
            <a:ext cx="2185300" cy="391190"/>
          </a:xfrm>
          <a:prstGeom prst="rect">
            <a:avLst/>
          </a:prstGeom>
          <a:noFill/>
          <a:ln>
            <a:noFill/>
          </a:ln>
        </p:spPr>
        <p:txBody>
          <a:bodyPr wrap="square" lIns="143683" tIns="0" rIns="124309" bIns="62160" anchor="t" anchorCtr="0">
            <a:spAutoFit/>
          </a:bodyPr>
          <a:lstStyle/>
          <a:p>
            <a:pPr marL="0" algn="l" defTabSz="1245235" rtl="0" eaLnBrk="1" latinLnBrk="0" hangingPunct="1"/>
            <a:r>
              <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中兴蓝</a:t>
            </a:r>
            <a:endPar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marL="0" algn="l" defTabSz="1245235" rtl="0" eaLnBrk="1" latinLnBrk="0" hangingPunct="1"/>
            <a:r>
              <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[R0-G142-B211]</a:t>
            </a:r>
            <a:endPar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8" name="TextBox 27"/>
          <p:cNvSpPr txBox="1"/>
          <p:nvPr userDrawn="1"/>
        </p:nvSpPr>
        <p:spPr>
          <a:xfrm>
            <a:off x="12271961" y="4736562"/>
            <a:ext cx="2185300" cy="391190"/>
          </a:xfrm>
          <a:prstGeom prst="rect">
            <a:avLst/>
          </a:prstGeom>
          <a:noFill/>
          <a:ln>
            <a:noFill/>
          </a:ln>
        </p:spPr>
        <p:txBody>
          <a:bodyPr wrap="square" lIns="143683" tIns="0" rIns="124309" bIns="62160" anchor="t" anchorCtr="0">
            <a:spAutoFit/>
          </a:bodyPr>
          <a:lstStyle/>
          <a:p>
            <a:pPr marL="0" algn="l" defTabSz="1245235" rtl="0" eaLnBrk="1" latinLnBrk="0" hangingPunct="1"/>
            <a:r>
              <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中兴绿</a:t>
            </a:r>
            <a:endPar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marL="0" algn="l" defTabSz="1245235" rtl="0" eaLnBrk="1" latinLnBrk="0" hangingPunct="1"/>
            <a:r>
              <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[R140-G198-B62]</a:t>
            </a:r>
            <a:endPar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9" name="TextBox 28"/>
          <p:cNvSpPr txBox="1"/>
          <p:nvPr userDrawn="1"/>
        </p:nvSpPr>
        <p:spPr>
          <a:xfrm>
            <a:off x="12271961" y="5827090"/>
            <a:ext cx="2185300" cy="391190"/>
          </a:xfrm>
          <a:prstGeom prst="rect">
            <a:avLst/>
          </a:prstGeom>
          <a:noFill/>
          <a:ln>
            <a:noFill/>
          </a:ln>
        </p:spPr>
        <p:txBody>
          <a:bodyPr wrap="square" lIns="143683" tIns="0" rIns="124309" bIns="62160" anchor="t" anchorCtr="0">
            <a:spAutoFit/>
          </a:bodyPr>
          <a:lstStyle/>
          <a:p>
            <a:pPr marL="0" algn="l" defTabSz="1245235" rtl="0" eaLnBrk="1" latinLnBrk="0" hangingPunct="1"/>
            <a:r>
              <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中兴灰</a:t>
            </a:r>
            <a:endPar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marL="0" algn="l" defTabSz="1245235" rtl="0" eaLnBrk="1" latinLnBrk="0" hangingPunct="1"/>
            <a:r>
              <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[R87-G87-B87]</a:t>
            </a:r>
            <a:endPar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0" name="Rectangle 8"/>
          <p:cNvSpPr>
            <a:spLocks noChangeArrowheads="1"/>
          </p:cNvSpPr>
          <p:nvPr userDrawn="1"/>
        </p:nvSpPr>
        <p:spPr bwMode="auto">
          <a:xfrm>
            <a:off x="12324173" y="239085"/>
            <a:ext cx="1813984" cy="1540672"/>
          </a:xfrm>
          <a:prstGeom prst="rect">
            <a:avLst/>
          </a:prstGeom>
          <a:noFill/>
          <a:ln>
            <a:noFill/>
          </a:ln>
        </p:spPr>
        <p:txBody>
          <a:bodyPr lIns="143683" tIns="0" rIns="124309" bIns="62160" anchor="t" anchorCtr="0">
            <a:spAutoFit/>
          </a:bodyPr>
          <a:lstStyle/>
          <a:p>
            <a:pPr algn="l" defTabSz="1245235"/>
            <a:r>
              <a:rPr lang="zh-CN" altLang="en-US" sz="1065" b="1" i="1" noProof="1">
                <a:solidFill>
                  <a:schemeClr val="bg1"/>
                </a:solidFill>
                <a:latin typeface="微软雅黑" panose="020B0503020204020204" pitchFamily="34" charset="-122"/>
                <a:ea typeface="微软雅黑" panose="020B0503020204020204" pitchFamily="34" charset="-122"/>
                <a:cs typeface="Arial" panose="020B0604020202020204"/>
              </a:rPr>
              <a:t>正文标题：</a:t>
            </a:r>
            <a:endParaRPr altLang="ja-JP" sz="1065" b="1"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字体</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：微软雅黑（加粗）</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字号</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a:t>
            </a:r>
            <a:r>
              <a:rPr lang="en-US" altLang="zh-CN" sz="1065" i="1" baseline="0" noProof="1">
                <a:solidFill>
                  <a:schemeClr val="bg1"/>
                </a:solidFill>
                <a:latin typeface="微软雅黑" panose="020B0503020204020204" pitchFamily="34" charset="-122"/>
                <a:ea typeface="微软雅黑" panose="020B0503020204020204" pitchFamily="34" charset="-122"/>
                <a:cs typeface="Arial" panose="020B0604020202020204"/>
              </a:rPr>
              <a:t>36</a:t>
            </a:r>
            <a:r>
              <a:rPr lang="en-US" altLang="zh-CN" sz="1065" i="1" noProof="1">
                <a:solidFill>
                  <a:schemeClr val="bg1"/>
                </a:solidFill>
                <a:latin typeface="微软雅黑" panose="020B0503020204020204" pitchFamily="34" charset="-122"/>
                <a:ea typeface="微软雅黑" panose="020B0503020204020204" pitchFamily="34" charset="-122"/>
                <a:cs typeface="Arial" panose="020B0604020202020204"/>
              </a:rPr>
              <a:t>-44 pt</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颜色：中兴蓝</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endParaRPr lang="en-US" altLang="ja-JP"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正文（</a:t>
            </a:r>
            <a:r>
              <a:rPr lang="en-US" altLang="ja-JP"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1-5</a:t>
            </a:r>
            <a:r>
              <a:rPr lang="en-US" altLang="zh-CN"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 </a:t>
            </a:r>
            <a:r>
              <a:rPr lang="zh-CN" altLang="en-US"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级）：</a:t>
            </a:r>
            <a:endParaRPr lang="en-US" altLang="ja-JP" sz="1065" b="1"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字体</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：微软雅黑</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字号</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a:t>
            </a:r>
            <a:r>
              <a:rPr lang="en-US" altLang="zh-CN" sz="1065" i="1" baseline="0" noProof="1">
                <a:solidFill>
                  <a:schemeClr val="bg1"/>
                </a:solidFill>
                <a:latin typeface="微软雅黑" panose="020B0503020204020204" pitchFamily="34" charset="-122"/>
                <a:ea typeface="微软雅黑" panose="020B0503020204020204" pitchFamily="34" charset="-122"/>
                <a:cs typeface="Arial" panose="020B0604020202020204"/>
              </a:rPr>
              <a:t>20</a:t>
            </a:r>
            <a:r>
              <a:rPr lang="en-US" altLang="zh-CN" sz="1065" i="1" noProof="1">
                <a:solidFill>
                  <a:schemeClr val="bg1"/>
                </a:solidFill>
                <a:latin typeface="微软雅黑" panose="020B0503020204020204" pitchFamily="34" charset="-122"/>
                <a:ea typeface="微软雅黑" panose="020B0503020204020204" pitchFamily="34" charset="-122"/>
                <a:cs typeface="Arial" panose="020B0604020202020204"/>
              </a:rPr>
              <a:t>-28 pt</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颜色：黑色</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1" name="TextBox 18"/>
          <p:cNvSpPr txBox="1">
            <a:spLocks noChangeArrowheads="1"/>
          </p:cNvSpPr>
          <p:nvPr userDrawn="1"/>
        </p:nvSpPr>
        <p:spPr bwMode="auto">
          <a:xfrm>
            <a:off x="11369575" y="86712"/>
            <a:ext cx="693828" cy="304729"/>
          </a:xfrm>
          <a:prstGeom prst="rect">
            <a:avLst/>
          </a:prstGeom>
          <a:noFill/>
          <a:ln w="9525">
            <a:noFill/>
            <a:miter lim="800000"/>
          </a:ln>
        </p:spPr>
        <p:txBody>
          <a:bodyPr lIns="35917" tIns="35917" rIns="35917" bIns="35917" anchor="ctr" anchorCtr="0"/>
          <a:lstStyle/>
          <a:p>
            <a:pPr algn="r"/>
            <a:r>
              <a:rPr lang="zh-CN" altLang="en-US" sz="1065" dirty="0">
                <a:solidFill>
                  <a:srgbClr val="404040"/>
                </a:solidFill>
                <a:latin typeface="Arial" panose="020B0604020202020204" pitchFamily="34" charset="0"/>
                <a:ea typeface="Heiti SC Light"/>
              </a:rPr>
              <a:t>秘密</a:t>
            </a:r>
            <a:r>
              <a:rPr lang="en-US" sz="1065" dirty="0">
                <a:solidFill>
                  <a:srgbClr val="404040"/>
                </a:solidFill>
                <a:latin typeface="Arial" panose="020B0604020202020204" pitchFamily="34" charset="0"/>
                <a:ea typeface="Heiti SC Light"/>
              </a:rPr>
              <a:t>▲</a:t>
            </a:r>
            <a:endParaRPr kumimoji="1" lang="en-US" sz="1065" dirty="0">
              <a:solidFill>
                <a:srgbClr val="404040"/>
              </a:solidFill>
              <a:latin typeface="Arial" panose="020B0604020202020204" pitchFamily="34" charset="0"/>
              <a:ea typeface="Heiti SC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4" name="内容占位符 3"/>
          <p:cNvSpPr>
            <a:spLocks noGrp="1"/>
          </p:cNvSpPr>
          <p:nvPr>
            <p:ph sz="quarter" idx="10"/>
          </p:nvPr>
        </p:nvSpPr>
        <p:spPr>
          <a:xfrm>
            <a:off x="444500" y="1775012"/>
            <a:ext cx="11355917" cy="44241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正文标准">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5" name="灯片编号占位符 8"/>
          <p:cNvSpPr>
            <a:spLocks noGrp="1"/>
          </p:cNvSpPr>
          <p:nvPr>
            <p:ph type="sldNum" sz="quarter" idx="4"/>
          </p:nvPr>
        </p:nvSpPr>
        <p:spPr>
          <a:xfrm>
            <a:off x="4672853" y="6412194"/>
            <a:ext cx="2844800" cy="365125"/>
          </a:xfrm>
          <a:prstGeom prst="rect">
            <a:avLst/>
          </a:prstGeom>
        </p:spPr>
        <p:txBody>
          <a:bodyPr vert="horz" lIns="91440" tIns="45720" rIns="91440" bIns="45720" rtlCol="0" anchor="ctr"/>
          <a:lstStyle>
            <a:lvl1pPr algn="ctr">
              <a:defRPr sz="1200">
                <a:solidFill>
                  <a:schemeClr val="tx1"/>
                </a:solidFill>
                <a:latin typeface="微软雅黑" panose="020B0503020204020204" pitchFamily="34" charset="-122"/>
                <a:ea typeface="微软雅黑" panose="020B0503020204020204" pitchFamily="34" charset="-122"/>
              </a:defRPr>
            </a:lvl1pPr>
          </a:lstStyle>
          <a:p>
            <a:fld id="{AE65146D-697C-44E6-B8C8-731F61B8621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sp>
        <p:nvSpPr>
          <p:cNvPr id="2" name="标题 1"/>
          <p:cNvSpPr>
            <a:spLocks noGrp="1"/>
          </p:cNvSpPr>
          <p:nvPr>
            <p:ph type="title"/>
          </p:nvPr>
        </p:nvSpPr>
        <p:spPr>
          <a:xfrm>
            <a:off x="444500" y="414445"/>
            <a:ext cx="11355917" cy="611716"/>
          </a:xfrm>
          <a:prstGeom prst="rect">
            <a:avLst/>
          </a:prstGeom>
        </p:spPr>
        <p:txBody>
          <a:bodyPr lIns="91426" tIns="45712" rIns="91426" bIns="45712"/>
          <a:lstStyle>
            <a:lvl1pPr>
              <a:defRPr>
                <a:solidFill>
                  <a:schemeClr val="bg1"/>
                </a:solidFill>
                <a:latin typeface="Arial" panose="020B0604020202020204" pitchFamily="34" charset="0"/>
                <a:cs typeface="Arial" panose="020B0604020202020204" pitchFamily="34" charset="0"/>
              </a:defRPr>
            </a:lvl1pPr>
          </a:lstStyle>
          <a:p>
            <a:r>
              <a:rPr lang="zh-CN" altLang="en-US" dirty="0"/>
              <a:t>单击此处编辑母版标题样式</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正文标准">
    <p:spTree>
      <p:nvGrpSpPr>
        <p:cNvPr id="1" name=""/>
        <p:cNvGrpSpPr/>
        <p:nvPr/>
      </p:nvGrpSpPr>
      <p:grpSpPr>
        <a:xfrm>
          <a:off x="0" y="0"/>
          <a:ext cx="0" cy="0"/>
          <a:chOff x="0" y="0"/>
          <a:chExt cx="0" cy="0"/>
        </a:xfrm>
      </p:grpSpPr>
      <p:sp>
        <p:nvSpPr>
          <p:cNvPr id="2" name="标题 1"/>
          <p:cNvSpPr>
            <a:spLocks noGrp="1"/>
          </p:cNvSpPr>
          <p:nvPr>
            <p:ph type="title"/>
          </p:nvPr>
        </p:nvSpPr>
        <p:spPr>
          <a:xfrm>
            <a:off x="444501" y="455507"/>
            <a:ext cx="11356340" cy="635847"/>
          </a:xfr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内容">
    <p:bg>
      <p:bgPr>
        <a:solidFill>
          <a:schemeClr val="bg1"/>
        </a:solidFill>
        <a:effectLst/>
      </p:bgPr>
    </p:bg>
    <p:spTree>
      <p:nvGrpSpPr>
        <p:cNvPr id="1" name=""/>
        <p:cNvGrpSpPr/>
        <p:nvPr/>
      </p:nvGrpSpPr>
      <p:grpSpPr>
        <a:xfrm>
          <a:off x="0" y="0"/>
          <a:ext cx="0" cy="0"/>
          <a:chOff x="0" y="0"/>
          <a:chExt cx="0" cy="0"/>
        </a:xfrm>
      </p:grpSpPr>
      <p:sp>
        <p:nvSpPr>
          <p:cNvPr id="16" name="Slide Number Placeholder 5"/>
          <p:cNvSpPr>
            <a:spLocks noGrp="1"/>
          </p:cNvSpPr>
          <p:nvPr userDrawn="1"/>
        </p:nvSpPr>
        <p:spPr bwMode="auto">
          <a:xfrm>
            <a:off x="159820" y="6545247"/>
            <a:ext cx="558800" cy="391583"/>
          </a:xfrm>
          <a:prstGeom prst="rect">
            <a:avLst/>
          </a:prstGeom>
          <a:noFill/>
          <a:ln w="9525">
            <a:noFill/>
            <a:miter lim="800000"/>
          </a:ln>
        </p:spPr>
        <p:txBody>
          <a:bodyPr lIns="121641" tIns="60820" rIns="121641" bIns="60820" anchor="ctr"/>
          <a:lstStyle/>
          <a:p>
            <a:pPr algn="ctr">
              <a:defRPr/>
            </a:pPr>
            <a:fld id="{0171E16C-D319-4B78-8C6C-188CCEBE712C}" type="slidenum">
              <a:rPr lang="en-US" sz="1065">
                <a:solidFill>
                  <a:srgbClr val="404040"/>
                </a:solidFill>
                <a:latin typeface="Arial" panose="020B0604020202020204" pitchFamily="34" charset="0"/>
                <a:cs typeface="Arial" panose="020B0604020202020204" pitchFamily="34" charset="0"/>
              </a:rPr>
            </a:fld>
            <a:endParaRPr lang="en-US" sz="1065" dirty="0">
              <a:solidFill>
                <a:srgbClr val="404040"/>
              </a:solidFill>
              <a:latin typeface="Arial" panose="020B0604020202020204" pitchFamily="34" charset="0"/>
              <a:cs typeface="Arial" panose="020B0604020202020204" pitchFamily="34" charset="0"/>
            </a:endParaRPr>
          </a:p>
        </p:txBody>
      </p:sp>
      <p:sp>
        <p:nvSpPr>
          <p:cNvPr id="32" name="文本占位符 2"/>
          <p:cNvSpPr>
            <a:spLocks noGrp="1"/>
          </p:cNvSpPr>
          <p:nvPr>
            <p:ph idx="12"/>
          </p:nvPr>
        </p:nvSpPr>
        <p:spPr>
          <a:xfrm>
            <a:off x="238662" y="1400347"/>
            <a:ext cx="11351684" cy="4462507"/>
          </a:xfrm>
          <a:prstGeom prst="rect">
            <a:avLst/>
          </a:prstGeom>
        </p:spPr>
        <p:txBody>
          <a:bodyPr lIns="53877" tIns="26938" rIns="53877" bIns="26938" rtlCol="0">
            <a:noAutofit/>
          </a:bodyPr>
          <a:lstStyle>
            <a:lvl1pPr marL="268605" indent="-268605">
              <a:lnSpc>
                <a:spcPct val="150000"/>
              </a:lnSpc>
              <a:spcBef>
                <a:spcPts val="0"/>
              </a:spcBef>
              <a:buClr>
                <a:srgbClr val="008ED3"/>
              </a:buClr>
              <a:buSzPct val="80000"/>
              <a:buFont typeface="Wingdings" panose="05000000000000000000" pitchFamily="2" charset="2"/>
              <a:buChar char="n"/>
              <a:defRPr kumimoji="1" lang="zh-CN" altLang="en-US" sz="2400" baseline="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nSpc>
                <a:spcPct val="150000"/>
              </a:lnSpc>
              <a:spcBef>
                <a:spcPts val="0"/>
              </a:spcBef>
              <a:buClr>
                <a:srgbClr val="008ED3"/>
              </a:buClr>
              <a:buSzPct val="80000"/>
              <a:buFont typeface="Wingdings" panose="05000000000000000000" pitchFamily="2" charset="2"/>
              <a:buChar char="u"/>
              <a:defRPr kumimoji="1" lang="zh-CN" altLang="en-US" sz="2000" b="0" i="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nSpc>
                <a:spcPct val="150000"/>
              </a:lnSpc>
              <a:spcBef>
                <a:spcPts val="0"/>
              </a:spcBef>
              <a:buClr>
                <a:srgbClr val="008ED3"/>
              </a:buClr>
              <a:buSzPct val="80000"/>
              <a:buFont typeface="Wingdings" panose="05000000000000000000" pitchFamily="2" charset="2"/>
              <a:buChar char="l"/>
              <a:defRPr sz="2000">
                <a:latin typeface="微软雅黑" panose="020B0503020204020204" pitchFamily="34" charset="-122"/>
                <a:ea typeface="微软雅黑" panose="020B0503020204020204" pitchFamily="34" charset="-122"/>
              </a:defRPr>
            </a:lvl3pPr>
          </a:lstStyle>
          <a:p>
            <a:pPr lvl="0"/>
            <a:r>
              <a:rPr lang="zh-CN" altLang="en-US" dirty="0"/>
              <a:t>单击此处编辑母版文本样式</a:t>
            </a:r>
            <a:endParaRPr lang="zh-CN" altLang="en-US" dirty="0"/>
          </a:p>
          <a:p>
            <a:pPr lvl="1"/>
            <a:r>
              <a:rPr lang="zh-CN" altLang="en-US" dirty="0"/>
              <a:t>第二级</a:t>
            </a:r>
            <a:endParaRPr lang="en-US" altLang="zh-CN" dirty="0"/>
          </a:p>
          <a:p>
            <a:pPr lvl="2"/>
            <a:r>
              <a:rPr lang="zh-CN" altLang="en-US" dirty="0"/>
              <a:t>第三级</a:t>
            </a:r>
            <a:endParaRPr lang="zh-CN" altLang="en-US" dirty="0"/>
          </a:p>
        </p:txBody>
      </p:sp>
      <p:sp>
        <p:nvSpPr>
          <p:cNvPr id="33" name="标题 13"/>
          <p:cNvSpPr>
            <a:spLocks noGrp="1"/>
          </p:cNvSpPr>
          <p:nvPr>
            <p:ph type="title"/>
          </p:nvPr>
        </p:nvSpPr>
        <p:spPr>
          <a:xfrm>
            <a:off x="238662" y="176027"/>
            <a:ext cx="11351684" cy="769684"/>
          </a:xfrm>
        </p:spPr>
        <p:txBody>
          <a:bodyPr lIns="53877" tIns="26938" rIns="53877" bIns="26938" rtlCol="0" anchor="ctr" anchorCtr="0">
            <a:noAutofit/>
          </a:bodyPr>
          <a:lstStyle>
            <a:lvl1pPr>
              <a:defRPr lang="zh-CN" altLang="en-US" sz="3200" b="1"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a:t>单击此处编辑母版标题样式</a:t>
            </a:r>
            <a:endParaRPr lang="zh-CN" altLang="en-US" dirty="0"/>
          </a:p>
        </p:txBody>
      </p:sp>
      <p:sp>
        <p:nvSpPr>
          <p:cNvPr id="24" name="矩形 23"/>
          <p:cNvSpPr/>
          <p:nvPr userDrawn="1"/>
        </p:nvSpPr>
        <p:spPr>
          <a:xfrm>
            <a:off x="12404146" y="4017575"/>
            <a:ext cx="1025393" cy="618836"/>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lIns="91237" tIns="45609" rIns="91237" bIns="45609" rtlCol="0" anchor="ctr"/>
          <a:lstStyle/>
          <a:p>
            <a:pPr algn="ctr"/>
            <a:endParaRPr lang="zh-CN" altLang="en-US" sz="2400"/>
          </a:p>
        </p:txBody>
      </p:sp>
      <p:sp>
        <p:nvSpPr>
          <p:cNvPr id="25" name="矩形 24"/>
          <p:cNvSpPr/>
          <p:nvPr userDrawn="1"/>
        </p:nvSpPr>
        <p:spPr>
          <a:xfrm>
            <a:off x="12404146" y="5137935"/>
            <a:ext cx="1025393" cy="618836"/>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lIns="91237" tIns="45609" rIns="91237" bIns="45609" rtlCol="0" anchor="ctr"/>
          <a:lstStyle/>
          <a:p>
            <a:pPr algn="ctr"/>
            <a:endParaRPr lang="zh-CN" altLang="en-US" sz="2400"/>
          </a:p>
        </p:txBody>
      </p:sp>
      <p:sp>
        <p:nvSpPr>
          <p:cNvPr id="26" name="矩形 25"/>
          <p:cNvSpPr/>
          <p:nvPr userDrawn="1"/>
        </p:nvSpPr>
        <p:spPr>
          <a:xfrm>
            <a:off x="12404146" y="6239182"/>
            <a:ext cx="1025393" cy="618836"/>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lIns="91237" tIns="45609" rIns="91237" bIns="45609" rtlCol="0" anchor="ctr"/>
          <a:lstStyle/>
          <a:p>
            <a:pPr algn="ctr"/>
            <a:endParaRPr lang="zh-CN" altLang="en-US" sz="2400"/>
          </a:p>
        </p:txBody>
      </p:sp>
      <p:sp>
        <p:nvSpPr>
          <p:cNvPr id="27" name="TextBox 26"/>
          <p:cNvSpPr txBox="1"/>
          <p:nvPr userDrawn="1"/>
        </p:nvSpPr>
        <p:spPr>
          <a:xfrm>
            <a:off x="12271961" y="3596894"/>
            <a:ext cx="2185300" cy="391190"/>
          </a:xfrm>
          <a:prstGeom prst="rect">
            <a:avLst/>
          </a:prstGeom>
          <a:noFill/>
          <a:ln>
            <a:noFill/>
          </a:ln>
        </p:spPr>
        <p:txBody>
          <a:bodyPr wrap="square" lIns="143683" tIns="0" rIns="124309" bIns="62160" anchor="t" anchorCtr="0">
            <a:spAutoFit/>
          </a:bodyPr>
          <a:lstStyle/>
          <a:p>
            <a:pPr marL="0" algn="l" defTabSz="1245235" rtl="0" eaLnBrk="1" latinLnBrk="0" hangingPunct="1"/>
            <a:r>
              <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中兴蓝</a:t>
            </a:r>
            <a:endPar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marL="0" algn="l" defTabSz="1245235" rtl="0" eaLnBrk="1" latinLnBrk="0" hangingPunct="1"/>
            <a:r>
              <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[R0-G142-B211]</a:t>
            </a:r>
            <a:endPar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8" name="TextBox 27"/>
          <p:cNvSpPr txBox="1"/>
          <p:nvPr userDrawn="1"/>
        </p:nvSpPr>
        <p:spPr>
          <a:xfrm>
            <a:off x="12271961" y="4736562"/>
            <a:ext cx="2185300" cy="391190"/>
          </a:xfrm>
          <a:prstGeom prst="rect">
            <a:avLst/>
          </a:prstGeom>
          <a:noFill/>
          <a:ln>
            <a:noFill/>
          </a:ln>
        </p:spPr>
        <p:txBody>
          <a:bodyPr wrap="square" lIns="143683" tIns="0" rIns="124309" bIns="62160" anchor="t" anchorCtr="0">
            <a:spAutoFit/>
          </a:bodyPr>
          <a:lstStyle/>
          <a:p>
            <a:pPr marL="0" algn="l" defTabSz="1245235" rtl="0" eaLnBrk="1" latinLnBrk="0" hangingPunct="1"/>
            <a:r>
              <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中兴绿</a:t>
            </a:r>
            <a:endPar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marL="0" algn="l" defTabSz="1245235" rtl="0" eaLnBrk="1" latinLnBrk="0" hangingPunct="1"/>
            <a:r>
              <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[R140-G198-B62]</a:t>
            </a:r>
            <a:endPar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9" name="TextBox 28"/>
          <p:cNvSpPr txBox="1"/>
          <p:nvPr userDrawn="1"/>
        </p:nvSpPr>
        <p:spPr>
          <a:xfrm>
            <a:off x="12271961" y="5827090"/>
            <a:ext cx="2185300" cy="391190"/>
          </a:xfrm>
          <a:prstGeom prst="rect">
            <a:avLst/>
          </a:prstGeom>
          <a:noFill/>
          <a:ln>
            <a:noFill/>
          </a:ln>
        </p:spPr>
        <p:txBody>
          <a:bodyPr wrap="square" lIns="143683" tIns="0" rIns="124309" bIns="62160" anchor="t" anchorCtr="0">
            <a:spAutoFit/>
          </a:bodyPr>
          <a:lstStyle/>
          <a:p>
            <a:pPr marL="0" algn="l" defTabSz="1245235" rtl="0" eaLnBrk="1" latinLnBrk="0" hangingPunct="1"/>
            <a:r>
              <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中兴灰</a:t>
            </a:r>
            <a:endPar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marL="0" algn="l" defTabSz="1245235" rtl="0" eaLnBrk="1" latinLnBrk="0" hangingPunct="1"/>
            <a:r>
              <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[R87-G87-B87]</a:t>
            </a:r>
            <a:endPar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0" name="Rectangle 8"/>
          <p:cNvSpPr>
            <a:spLocks noChangeArrowheads="1"/>
          </p:cNvSpPr>
          <p:nvPr userDrawn="1"/>
        </p:nvSpPr>
        <p:spPr bwMode="auto">
          <a:xfrm>
            <a:off x="12324173" y="239085"/>
            <a:ext cx="1813984" cy="1540672"/>
          </a:xfrm>
          <a:prstGeom prst="rect">
            <a:avLst/>
          </a:prstGeom>
          <a:noFill/>
          <a:ln>
            <a:noFill/>
          </a:ln>
        </p:spPr>
        <p:txBody>
          <a:bodyPr lIns="143683" tIns="0" rIns="124309" bIns="62160" anchor="t" anchorCtr="0">
            <a:spAutoFit/>
          </a:bodyPr>
          <a:lstStyle/>
          <a:p>
            <a:pPr algn="l" defTabSz="1245235"/>
            <a:r>
              <a:rPr lang="zh-CN" altLang="en-US" sz="1065" b="1" i="1" noProof="1">
                <a:solidFill>
                  <a:schemeClr val="bg1"/>
                </a:solidFill>
                <a:latin typeface="微软雅黑" panose="020B0503020204020204" pitchFamily="34" charset="-122"/>
                <a:ea typeface="微软雅黑" panose="020B0503020204020204" pitchFamily="34" charset="-122"/>
                <a:cs typeface="Arial" panose="020B0604020202020204"/>
              </a:rPr>
              <a:t>正文标题：</a:t>
            </a:r>
            <a:endParaRPr altLang="ja-JP" sz="1065" b="1"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字体</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：微软雅黑（加粗）</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字号</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a:t>
            </a:r>
            <a:r>
              <a:rPr lang="en-US" altLang="zh-CN" sz="1065" i="1" baseline="0" noProof="1">
                <a:solidFill>
                  <a:schemeClr val="bg1"/>
                </a:solidFill>
                <a:latin typeface="微软雅黑" panose="020B0503020204020204" pitchFamily="34" charset="-122"/>
                <a:ea typeface="微软雅黑" panose="020B0503020204020204" pitchFamily="34" charset="-122"/>
                <a:cs typeface="Arial" panose="020B0604020202020204"/>
              </a:rPr>
              <a:t>36</a:t>
            </a:r>
            <a:r>
              <a:rPr lang="en-US" altLang="zh-CN" sz="1065" i="1" noProof="1">
                <a:solidFill>
                  <a:schemeClr val="bg1"/>
                </a:solidFill>
                <a:latin typeface="微软雅黑" panose="020B0503020204020204" pitchFamily="34" charset="-122"/>
                <a:ea typeface="微软雅黑" panose="020B0503020204020204" pitchFamily="34" charset="-122"/>
                <a:cs typeface="Arial" panose="020B0604020202020204"/>
              </a:rPr>
              <a:t>-44 pt</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颜色：中兴蓝</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endParaRPr lang="en-US" altLang="ja-JP"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正文（</a:t>
            </a:r>
            <a:r>
              <a:rPr lang="en-US" altLang="ja-JP"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1-5</a:t>
            </a:r>
            <a:r>
              <a:rPr lang="en-US" altLang="zh-CN"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 </a:t>
            </a:r>
            <a:r>
              <a:rPr lang="zh-CN" altLang="en-US"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级）：</a:t>
            </a:r>
            <a:endParaRPr lang="en-US" altLang="ja-JP" sz="1065" b="1"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字体</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：微软雅黑</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字号</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a:t>
            </a:r>
            <a:r>
              <a:rPr lang="en-US" altLang="zh-CN" sz="1065" i="1" baseline="0" noProof="1">
                <a:solidFill>
                  <a:schemeClr val="bg1"/>
                </a:solidFill>
                <a:latin typeface="微软雅黑" panose="020B0503020204020204" pitchFamily="34" charset="-122"/>
                <a:ea typeface="微软雅黑" panose="020B0503020204020204" pitchFamily="34" charset="-122"/>
                <a:cs typeface="Arial" panose="020B0604020202020204"/>
              </a:rPr>
              <a:t>20</a:t>
            </a:r>
            <a:r>
              <a:rPr lang="en-US" altLang="zh-CN" sz="1065" i="1" noProof="1">
                <a:solidFill>
                  <a:schemeClr val="bg1"/>
                </a:solidFill>
                <a:latin typeface="微软雅黑" panose="020B0503020204020204" pitchFamily="34" charset="-122"/>
                <a:ea typeface="微软雅黑" panose="020B0503020204020204" pitchFamily="34" charset="-122"/>
                <a:cs typeface="Arial" panose="020B0604020202020204"/>
              </a:rPr>
              <a:t>-28 pt</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颜色：黑色</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1" name="TextBox 18"/>
          <p:cNvSpPr txBox="1">
            <a:spLocks noChangeArrowheads="1"/>
          </p:cNvSpPr>
          <p:nvPr userDrawn="1"/>
        </p:nvSpPr>
        <p:spPr bwMode="auto">
          <a:xfrm>
            <a:off x="11369575" y="86712"/>
            <a:ext cx="693828" cy="304729"/>
          </a:xfrm>
          <a:prstGeom prst="rect">
            <a:avLst/>
          </a:prstGeom>
          <a:noFill/>
          <a:ln w="9525">
            <a:noFill/>
            <a:miter lim="800000"/>
          </a:ln>
        </p:spPr>
        <p:txBody>
          <a:bodyPr lIns="35917" tIns="35917" rIns="35917" bIns="35917" anchor="ctr" anchorCtr="0"/>
          <a:lstStyle/>
          <a:p>
            <a:pPr algn="r"/>
            <a:r>
              <a:rPr lang="zh-CN" altLang="en-US" sz="1065" dirty="0">
                <a:solidFill>
                  <a:srgbClr val="404040"/>
                </a:solidFill>
                <a:latin typeface="Arial" panose="020B0604020202020204" pitchFamily="34" charset="0"/>
                <a:ea typeface="Heiti SC Light"/>
              </a:rPr>
              <a:t>秘密</a:t>
            </a:r>
            <a:r>
              <a:rPr lang="en-US" sz="1065" dirty="0">
                <a:solidFill>
                  <a:srgbClr val="404040"/>
                </a:solidFill>
                <a:latin typeface="Arial" panose="020B0604020202020204" pitchFamily="34" charset="0"/>
                <a:ea typeface="Heiti SC Light"/>
              </a:rPr>
              <a:t>▲</a:t>
            </a:r>
            <a:endParaRPr kumimoji="1" lang="en-US" sz="1065" dirty="0">
              <a:solidFill>
                <a:srgbClr val="404040"/>
              </a:solidFill>
              <a:latin typeface="Arial" panose="020B0604020202020204" pitchFamily="34" charset="0"/>
              <a:ea typeface="Heiti SC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4" name="内容占位符 3"/>
          <p:cNvSpPr>
            <a:spLocks noGrp="1"/>
          </p:cNvSpPr>
          <p:nvPr>
            <p:ph sz="quarter" idx="10"/>
          </p:nvPr>
        </p:nvSpPr>
        <p:spPr>
          <a:xfrm>
            <a:off x="444500" y="1775012"/>
            <a:ext cx="11355917" cy="44241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1">
    <p:spTree>
      <p:nvGrpSpPr>
        <p:cNvPr id="1" name=""/>
        <p:cNvGrpSpPr/>
        <p:nvPr/>
      </p:nvGrpSpPr>
      <p:grpSpPr>
        <a:xfrm>
          <a:off x="0" y="0"/>
          <a:ext cx="0" cy="0"/>
          <a:chOff x="0" y="0"/>
          <a:chExt cx="0" cy="0"/>
        </a:xfrm>
      </p:grpSpPr>
      <p:sp>
        <p:nvSpPr>
          <p:cNvPr id="2" name="标题 1"/>
          <p:cNvSpPr>
            <a:spLocks noGrp="1"/>
          </p:cNvSpPr>
          <p:nvPr>
            <p:ph type="title"/>
          </p:nvPr>
        </p:nvSpPr>
        <p:spPr>
          <a:xfrm>
            <a:off x="444500" y="414445"/>
            <a:ext cx="11355917" cy="611716"/>
          </a:xfrm>
          <a:prstGeom prst="rect">
            <a:avLst/>
          </a:prstGeom>
        </p:spPr>
        <p:txBody>
          <a:bodyPr lIns="91426" tIns="45712" rIns="91426" bIns="45712"/>
          <a:lstStyle>
            <a:lvl1pPr>
              <a:defRPr>
                <a:solidFill>
                  <a:schemeClr val="bg1"/>
                </a:solidFill>
                <a:latin typeface="Arial" panose="020B0604020202020204" pitchFamily="34" charset="0"/>
                <a:cs typeface="Arial" panose="020B0604020202020204" pitchFamily="34" charset="0"/>
              </a:defRPr>
            </a:lvl1pPr>
          </a:lstStyle>
          <a:p>
            <a:r>
              <a:rPr lang="zh-CN" altLang="en-US" dirty="0"/>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83DD2D7-E055-4E76-B126-A1BCF98C242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2" name="组合 21"/>
          <p:cNvGrpSpPr/>
          <p:nvPr>
            <p:custDataLst>
              <p:tags r:id="rId2"/>
            </p:custDataLst>
          </p:nvPr>
        </p:nvGrpSpPr>
        <p:grpSpPr>
          <a:xfrm>
            <a:off x="3446462" y="2333625"/>
            <a:ext cx="5443538" cy="738188"/>
            <a:chOff x="3446462" y="2333625"/>
            <a:chExt cx="5443538" cy="738188"/>
          </a:xfrm>
        </p:grpSpPr>
        <p:cxnSp>
          <p:nvCxnSpPr>
            <p:cNvPr id="13" name="直接连接符 12"/>
            <p:cNvCxnSpPr/>
            <p:nvPr>
              <p:custDataLst>
                <p:tags r:id="rId3"/>
              </p:custDataLst>
            </p:nvPr>
          </p:nvCxnSpPr>
          <p:spPr bwMode="auto">
            <a:xfrm>
              <a:off x="3448050" y="2333625"/>
              <a:ext cx="0" cy="73818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4"/>
              </p:custDataLst>
            </p:nvPr>
          </p:nvCxnSpPr>
          <p:spPr bwMode="auto">
            <a:xfrm>
              <a:off x="3446462" y="2333625"/>
              <a:ext cx="524986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5"/>
              </p:custDataLst>
            </p:nvPr>
          </p:nvCxnSpPr>
          <p:spPr bwMode="auto">
            <a:xfrm>
              <a:off x="8683625" y="2333625"/>
              <a:ext cx="0" cy="73818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6"/>
              </p:custDataLst>
            </p:nvPr>
          </p:nvCxnSpPr>
          <p:spPr bwMode="auto">
            <a:xfrm flipV="1">
              <a:off x="8682038" y="2974975"/>
              <a:ext cx="207962" cy="968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custDataLst>
              <p:tags r:id="rId7"/>
            </p:custDataLst>
          </p:nvPr>
        </p:nvCxnSpPr>
        <p:spPr bwMode="auto">
          <a:xfrm flipH="1" flipV="1">
            <a:off x="8680450" y="3844925"/>
            <a:ext cx="0" cy="78898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8"/>
            </p:custDataLst>
          </p:nvPr>
        </p:nvCxnSpPr>
        <p:spPr bwMode="auto">
          <a:xfrm flipH="1">
            <a:off x="3446462" y="4633913"/>
            <a:ext cx="52355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9"/>
            </p:custDataLst>
          </p:nvPr>
        </p:nvCxnSpPr>
        <p:spPr bwMode="auto">
          <a:xfrm flipH="1" flipV="1">
            <a:off x="3446462" y="3844925"/>
            <a:ext cx="0" cy="78898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0"/>
            </p:custDataLst>
          </p:nvPr>
        </p:nvCxnSpPr>
        <p:spPr bwMode="auto">
          <a:xfrm flipH="1">
            <a:off x="3241675" y="3844925"/>
            <a:ext cx="206375" cy="10318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标题 1"/>
          <p:cNvSpPr>
            <a:spLocks noGrp="1"/>
          </p:cNvSpPr>
          <p:nvPr>
            <p:ph type="ctrTitle"/>
            <p:custDataLst>
              <p:tags r:id="rId11"/>
            </p:custDataLst>
          </p:nvPr>
        </p:nvSpPr>
        <p:spPr>
          <a:xfrm>
            <a:off x="3501232" y="3100390"/>
            <a:ext cx="5189537" cy="685798"/>
          </a:xfrm>
        </p:spPr>
        <p:txBody>
          <a:bodyPr anchor="ctr" anchorCtr="0">
            <a:normAutofit/>
          </a:bodyPr>
          <a:lstStyle>
            <a:lvl1pPr algn="ctr">
              <a:defRPr sz="2800">
                <a:solidFill>
                  <a:schemeClr val="tx1"/>
                </a:solidFill>
              </a:defRPr>
            </a:lvl1pPr>
          </a:lstStyle>
          <a:p>
            <a:r>
              <a:rPr lang="zh-CN" altLang="en-US" dirty="0"/>
              <a:t>单击此处编辑母版标题样式</a:t>
            </a:r>
            <a:endParaRPr lang="zh-CN" altLang="en-US" dirty="0"/>
          </a:p>
        </p:txBody>
      </p:sp>
      <p:sp>
        <p:nvSpPr>
          <p:cNvPr id="9" name="副标题 2"/>
          <p:cNvSpPr>
            <a:spLocks noGrp="1"/>
          </p:cNvSpPr>
          <p:nvPr>
            <p:ph type="subTitle" idx="1"/>
            <p:custDataLst>
              <p:tags r:id="rId12"/>
            </p:custDataLst>
          </p:nvPr>
        </p:nvSpPr>
        <p:spPr>
          <a:xfrm>
            <a:off x="3446462" y="1842294"/>
            <a:ext cx="5244307" cy="463551"/>
          </a:xfrm>
        </p:spPr>
        <p:txBody>
          <a:bodyPr anchor="b" anchorCtr="0">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0" name="日期占位符 3"/>
          <p:cNvSpPr>
            <a:spLocks noGrp="1"/>
          </p:cNvSpPr>
          <p:nvPr>
            <p:ph type="dt" sz="half" idx="10"/>
            <p:custDataLst>
              <p:tags r:id="rId13"/>
            </p:custDataLst>
          </p:nvPr>
        </p:nvSpPr>
        <p:spPr>
          <a:xfrm>
            <a:off x="838200" y="6356350"/>
            <a:ext cx="2743200" cy="365125"/>
          </a:xfrm>
        </p:spPr>
        <p:txBody>
          <a:bodyPr/>
          <a:lstStyle/>
          <a:p>
            <a:fld id="{D997B5FA-0921-464F-AAE1-844C04324D75}" type="datetimeFigureOut">
              <a:rPr lang="zh-CN" altLang="en-US" smtClean="0"/>
            </a:fld>
            <a:endParaRPr lang="zh-CN" altLang="en-US" dirty="0"/>
          </a:p>
        </p:txBody>
      </p:sp>
      <p:sp>
        <p:nvSpPr>
          <p:cNvPr id="11" name="页脚占位符 4"/>
          <p:cNvSpPr>
            <a:spLocks noGrp="1"/>
          </p:cNvSpPr>
          <p:nvPr>
            <p:ph type="ftr" sz="quarter" idx="11"/>
            <p:custDataLst>
              <p:tags r:id="rId14"/>
            </p:custDataLst>
          </p:nvPr>
        </p:nvSpPr>
        <p:spPr>
          <a:xfrm>
            <a:off x="4038600" y="6356350"/>
            <a:ext cx="4114800" cy="365125"/>
          </a:xfrm>
        </p:spPr>
        <p:txBody>
          <a:bodyPr/>
          <a:lstStyle/>
          <a:p>
            <a:endParaRPr lang="zh-CN" altLang="en-US"/>
          </a:p>
        </p:txBody>
      </p:sp>
      <p:sp>
        <p:nvSpPr>
          <p:cNvPr id="12" name="灯片编号占位符 5"/>
          <p:cNvSpPr>
            <a:spLocks noGrp="1"/>
          </p:cNvSpPr>
          <p:nvPr>
            <p:ph type="sldNum" sz="quarter" idx="12"/>
            <p:custDataLst>
              <p:tags r:id="rId15"/>
            </p:custDataLst>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dirty="0"/>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7" name="直接连接符 6"/>
          <p:cNvCxnSpPr/>
          <p:nvPr>
            <p:custDataLst>
              <p:tags r:id="rId2"/>
            </p:custDataLst>
          </p:nvPr>
        </p:nvCxnSpPr>
        <p:spPr bwMode="auto">
          <a:xfrm>
            <a:off x="3773487" y="1911350"/>
            <a:ext cx="0" cy="798513"/>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3"/>
            </p:custDataLst>
          </p:nvPr>
        </p:nvCxnSpPr>
        <p:spPr bwMode="auto">
          <a:xfrm>
            <a:off x="3771900" y="1911350"/>
            <a:ext cx="460533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4"/>
            </p:custDataLst>
          </p:nvPr>
        </p:nvCxnSpPr>
        <p:spPr bwMode="auto">
          <a:xfrm>
            <a:off x="8366125" y="1911350"/>
            <a:ext cx="0" cy="798513"/>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5"/>
            </p:custDataLst>
          </p:nvPr>
        </p:nvCxnSpPr>
        <p:spPr bwMode="auto">
          <a:xfrm flipV="1">
            <a:off x="8364538" y="2605088"/>
            <a:ext cx="182562" cy="1047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bwMode="auto">
          <a:xfrm flipH="1" flipV="1">
            <a:off x="8362950" y="3544888"/>
            <a:ext cx="0" cy="852487"/>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bwMode="auto">
          <a:xfrm flipH="1">
            <a:off x="3771900" y="4397375"/>
            <a:ext cx="459264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bwMode="auto">
          <a:xfrm flipH="1" flipV="1">
            <a:off x="3771900" y="3544888"/>
            <a:ext cx="0" cy="852487"/>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9"/>
            </p:custDataLst>
          </p:nvPr>
        </p:nvCxnSpPr>
        <p:spPr bwMode="auto">
          <a:xfrm flipH="1">
            <a:off x="3592512" y="3544888"/>
            <a:ext cx="180975" cy="1127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10"/>
            </p:custDataLst>
          </p:nvPr>
        </p:nvSpPr>
        <p:spPr>
          <a:xfrm>
            <a:off x="4960938" y="1911350"/>
            <a:ext cx="1889125" cy="2216150"/>
          </a:xfrm>
          <a:prstGeom prst="rect">
            <a:avLst/>
          </a:prstGeom>
          <a:noFill/>
        </p:spPr>
        <p:txBody>
          <a:bodyPr>
            <a:spAutoFit/>
          </a:bodyPr>
          <a:lstStyle/>
          <a:p>
            <a:pPr eaLnBrk="1" fontAlgn="auto" hangingPunct="1">
              <a:spcBef>
                <a:spcPts val="0"/>
              </a:spcBef>
              <a:spcAft>
                <a:spcPts val="0"/>
              </a:spcAft>
              <a:defRPr/>
            </a:pPr>
            <a:r>
              <a:rPr lang="en-US" altLang="zh-CN" sz="13800" i="1" dirty="0">
                <a:solidFill>
                  <a:schemeClr val="tx1"/>
                </a:solidFill>
                <a:latin typeface="Impact" panose="020B0806030902050204" pitchFamily="34" charset="0"/>
                <a:ea typeface="+mn-ea"/>
              </a:rPr>
              <a:t>01</a:t>
            </a:r>
            <a:endParaRPr lang="zh-CN" altLang="en-US" sz="13800" i="1" dirty="0">
              <a:solidFill>
                <a:schemeClr val="tx1"/>
              </a:solidFill>
              <a:latin typeface="Impact" panose="020B0806030902050204" pitchFamily="34" charset="0"/>
              <a:ea typeface="+mn-ea"/>
            </a:endParaRPr>
          </a:p>
        </p:txBody>
      </p:sp>
      <p:sp>
        <p:nvSpPr>
          <p:cNvPr id="2" name="标题 1"/>
          <p:cNvSpPr>
            <a:spLocks noGrp="1"/>
          </p:cNvSpPr>
          <p:nvPr>
            <p:ph type="title" hasCustomPrompt="1"/>
            <p:custDataLst>
              <p:tags r:id="rId11"/>
            </p:custDataLst>
          </p:nvPr>
        </p:nvSpPr>
        <p:spPr>
          <a:xfrm>
            <a:off x="3771900" y="3657599"/>
            <a:ext cx="4605338" cy="739775"/>
          </a:xfrm>
        </p:spPr>
        <p:txBody>
          <a:bodyPr anchor="b">
            <a:normAutofit/>
          </a:bodyPr>
          <a:lstStyle>
            <a:lvl1pPr algn="ctr">
              <a:defRPr sz="3200"/>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3592511" y="4510085"/>
            <a:ext cx="4954589" cy="1597149"/>
          </a:xfrm>
        </p:spPr>
        <p:txBody>
          <a:bodyP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nchor="b" anchorCtr="0"/>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17" name="标题 16"/>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custDataLst>
              <p:tags r:id="rId3"/>
            </p:custDataLst>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BFEE912-E57F-4CFD-9197-938D707359B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custDataLst>
              <p:tags r:id="rId3"/>
            </p:custDataLst>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末尾幻灯片">
    <p:spTree>
      <p:nvGrpSpPr>
        <p:cNvPr id="1" name=""/>
        <p:cNvGrpSpPr/>
        <p:nvPr/>
      </p:nvGrpSpPr>
      <p:grpSpPr>
        <a:xfrm>
          <a:off x="0" y="0"/>
          <a:ext cx="0" cy="0"/>
          <a:chOff x="0" y="0"/>
          <a:chExt cx="0" cy="0"/>
        </a:xfrm>
      </p:grpSpPr>
      <p:cxnSp>
        <p:nvCxnSpPr>
          <p:cNvPr id="15" name="直接连接符 14"/>
          <p:cNvCxnSpPr/>
          <p:nvPr>
            <p:custDataLst>
              <p:tags r:id="rId2"/>
            </p:custDataLst>
          </p:nvPr>
        </p:nvCxnSpPr>
        <p:spPr bwMode="auto">
          <a:xfrm flipH="1" flipV="1">
            <a:off x="3446462" y="3844925"/>
            <a:ext cx="0" cy="78898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3"/>
            </p:custDataLst>
          </p:nvPr>
        </p:nvCxnSpPr>
        <p:spPr bwMode="auto">
          <a:xfrm flipH="1">
            <a:off x="3241675" y="3844925"/>
            <a:ext cx="206375" cy="10318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custDataLst>
              <p:tags r:id="rId4"/>
            </p:custDataLst>
          </p:nvPr>
        </p:nvGrpSpPr>
        <p:grpSpPr>
          <a:xfrm>
            <a:off x="3446462" y="2333625"/>
            <a:ext cx="5443538" cy="2300288"/>
            <a:chOff x="3446462" y="2333625"/>
            <a:chExt cx="5443538" cy="2300288"/>
          </a:xfrm>
        </p:grpSpPr>
        <p:grpSp>
          <p:nvGrpSpPr>
            <p:cNvPr id="6" name="组合 5"/>
            <p:cNvGrpSpPr/>
            <p:nvPr/>
          </p:nvGrpSpPr>
          <p:grpSpPr>
            <a:xfrm>
              <a:off x="3446462" y="2333625"/>
              <a:ext cx="5443538" cy="738188"/>
              <a:chOff x="3446462" y="2333625"/>
              <a:chExt cx="5443538" cy="738188"/>
            </a:xfrm>
          </p:grpSpPr>
          <p:cxnSp>
            <p:nvCxnSpPr>
              <p:cNvPr id="7" name="直接连接符 6"/>
              <p:cNvCxnSpPr/>
              <p:nvPr>
                <p:custDataLst>
                  <p:tags r:id="rId5"/>
                </p:custDataLst>
              </p:nvPr>
            </p:nvCxnSpPr>
            <p:spPr bwMode="auto">
              <a:xfrm>
                <a:off x="3448050" y="2333625"/>
                <a:ext cx="0" cy="73818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6"/>
                </p:custDataLst>
              </p:nvPr>
            </p:nvCxnSpPr>
            <p:spPr bwMode="auto">
              <a:xfrm>
                <a:off x="3446462" y="2333625"/>
                <a:ext cx="524986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bwMode="auto">
              <a:xfrm>
                <a:off x="8683625" y="2333625"/>
                <a:ext cx="0" cy="73818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8"/>
                </p:custDataLst>
              </p:nvPr>
            </p:nvCxnSpPr>
            <p:spPr bwMode="auto">
              <a:xfrm flipV="1">
                <a:off x="8682038" y="2974975"/>
                <a:ext cx="207962" cy="968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custDataLst>
                <p:tags r:id="rId9"/>
              </p:custDataLst>
            </p:nvPr>
          </p:nvCxnSpPr>
          <p:spPr bwMode="auto">
            <a:xfrm flipH="1" flipV="1">
              <a:off x="8680450" y="3844925"/>
              <a:ext cx="0" cy="78898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bwMode="auto">
            <a:xfrm flipH="1">
              <a:off x="3446462" y="4633913"/>
              <a:ext cx="52355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bwMode="auto">
            <a:xfrm flipH="1" flipV="1">
              <a:off x="3446462" y="3844925"/>
              <a:ext cx="0" cy="788988"/>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12"/>
            </p:custDataLst>
          </p:nvPr>
        </p:nvSpPr>
        <p:spPr>
          <a:xfrm>
            <a:off x="3446460" y="2333625"/>
            <a:ext cx="5221291" cy="2300288"/>
          </a:xfrm>
        </p:spPr>
        <p:txBody>
          <a:bodyPr>
            <a:normAutofit/>
          </a:bodyPr>
          <a:lstStyle>
            <a:lvl1pPr algn="ctr">
              <a:defRPr sz="9600" i="1">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内容">
    <p:bg>
      <p:bgPr>
        <a:solidFill>
          <a:schemeClr val="bg1"/>
        </a:solidFill>
        <a:effectLst/>
      </p:bgPr>
    </p:bg>
    <p:spTree>
      <p:nvGrpSpPr>
        <p:cNvPr id="1" name=""/>
        <p:cNvGrpSpPr/>
        <p:nvPr/>
      </p:nvGrpSpPr>
      <p:grpSpPr>
        <a:xfrm>
          <a:off x="0" y="0"/>
          <a:ext cx="0" cy="0"/>
          <a:chOff x="0" y="0"/>
          <a:chExt cx="0" cy="0"/>
        </a:xfrm>
      </p:grpSpPr>
      <p:sp>
        <p:nvSpPr>
          <p:cNvPr id="16" name="Slide Number Placeholder 5"/>
          <p:cNvSpPr>
            <a:spLocks noGrp="1"/>
          </p:cNvSpPr>
          <p:nvPr userDrawn="1">
            <p:custDataLst>
              <p:tags r:id="rId2"/>
            </p:custDataLst>
          </p:nvPr>
        </p:nvSpPr>
        <p:spPr bwMode="auto">
          <a:xfrm>
            <a:off x="159820" y="6545247"/>
            <a:ext cx="558800" cy="391583"/>
          </a:xfrm>
          <a:prstGeom prst="rect">
            <a:avLst/>
          </a:prstGeom>
          <a:noFill/>
          <a:ln w="9525">
            <a:noFill/>
            <a:miter lim="800000"/>
          </a:ln>
        </p:spPr>
        <p:txBody>
          <a:bodyPr lIns="121641" tIns="60820" rIns="121641" bIns="60820" anchor="ctr"/>
          <a:lstStyle/>
          <a:p>
            <a:pPr algn="ctr">
              <a:defRPr/>
            </a:pPr>
            <a:fld id="{0171E16C-D319-4B78-8C6C-188CCEBE712C}" type="slidenum">
              <a:rPr lang="en-US" sz="1065">
                <a:solidFill>
                  <a:srgbClr val="404040"/>
                </a:solidFill>
                <a:latin typeface="Arial" panose="020B0604020202020204" pitchFamily="34" charset="0"/>
                <a:cs typeface="Arial" panose="020B0604020202020204" pitchFamily="34" charset="0"/>
              </a:rPr>
            </a:fld>
            <a:endParaRPr lang="en-US" sz="1065" dirty="0">
              <a:solidFill>
                <a:srgbClr val="404040"/>
              </a:solidFill>
              <a:latin typeface="Arial" panose="020B0604020202020204" pitchFamily="34" charset="0"/>
              <a:cs typeface="Arial" panose="020B0604020202020204" pitchFamily="34" charset="0"/>
            </a:endParaRPr>
          </a:p>
        </p:txBody>
      </p:sp>
      <p:sp>
        <p:nvSpPr>
          <p:cNvPr id="32" name="文本占位符 2"/>
          <p:cNvSpPr>
            <a:spLocks noGrp="1"/>
          </p:cNvSpPr>
          <p:nvPr>
            <p:ph idx="12"/>
            <p:custDataLst>
              <p:tags r:id="rId3"/>
            </p:custDataLst>
          </p:nvPr>
        </p:nvSpPr>
        <p:spPr>
          <a:xfrm>
            <a:off x="238662" y="1400347"/>
            <a:ext cx="11351684" cy="4462507"/>
          </a:xfrm>
          <a:prstGeom prst="rect">
            <a:avLst/>
          </a:prstGeom>
        </p:spPr>
        <p:txBody>
          <a:bodyPr lIns="53877" tIns="26938" rIns="53877" bIns="26938" rtlCol="0">
            <a:noAutofit/>
          </a:bodyPr>
          <a:lstStyle>
            <a:lvl1pPr marL="268605" indent="-268605">
              <a:lnSpc>
                <a:spcPct val="150000"/>
              </a:lnSpc>
              <a:spcBef>
                <a:spcPts val="0"/>
              </a:spcBef>
              <a:buClr>
                <a:srgbClr val="008ED3"/>
              </a:buClr>
              <a:buSzPct val="80000"/>
              <a:buFont typeface="Wingdings" panose="05000000000000000000" pitchFamily="2" charset="2"/>
              <a:buChar char="n"/>
              <a:defRPr kumimoji="1" lang="zh-CN" altLang="en-US" sz="2400" baseline="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nSpc>
                <a:spcPct val="150000"/>
              </a:lnSpc>
              <a:spcBef>
                <a:spcPts val="0"/>
              </a:spcBef>
              <a:buClr>
                <a:srgbClr val="008ED3"/>
              </a:buClr>
              <a:buSzPct val="80000"/>
              <a:buFont typeface="Wingdings" panose="05000000000000000000" pitchFamily="2" charset="2"/>
              <a:buChar char="u"/>
              <a:defRPr kumimoji="1" lang="zh-CN" altLang="en-US" sz="2000" b="0" i="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nSpc>
                <a:spcPct val="150000"/>
              </a:lnSpc>
              <a:spcBef>
                <a:spcPts val="0"/>
              </a:spcBef>
              <a:buClr>
                <a:srgbClr val="008ED3"/>
              </a:buClr>
              <a:buSzPct val="80000"/>
              <a:buFont typeface="Wingdings" panose="05000000000000000000" pitchFamily="2" charset="2"/>
              <a:buChar char="l"/>
              <a:defRPr sz="2000">
                <a:latin typeface="微软雅黑" panose="020B0503020204020204" pitchFamily="34" charset="-122"/>
                <a:ea typeface="微软雅黑" panose="020B0503020204020204" pitchFamily="34" charset="-122"/>
              </a:defRPr>
            </a:lvl3pPr>
          </a:lstStyle>
          <a:p>
            <a:pPr lvl="0"/>
            <a:r>
              <a:rPr lang="zh-CN" altLang="en-US" dirty="0"/>
              <a:t>单击此处编辑母版文本样式</a:t>
            </a:r>
            <a:endParaRPr lang="zh-CN" altLang="en-US" dirty="0"/>
          </a:p>
          <a:p>
            <a:pPr lvl="1"/>
            <a:r>
              <a:rPr lang="zh-CN" altLang="en-US" dirty="0"/>
              <a:t>第二级</a:t>
            </a:r>
            <a:endParaRPr lang="en-US" altLang="zh-CN" dirty="0"/>
          </a:p>
          <a:p>
            <a:pPr lvl="2"/>
            <a:r>
              <a:rPr lang="zh-CN" altLang="en-US" dirty="0"/>
              <a:t>第三级</a:t>
            </a:r>
            <a:endParaRPr lang="zh-CN" altLang="en-US" dirty="0"/>
          </a:p>
        </p:txBody>
      </p:sp>
      <p:sp>
        <p:nvSpPr>
          <p:cNvPr id="33" name="标题 13"/>
          <p:cNvSpPr>
            <a:spLocks noGrp="1"/>
          </p:cNvSpPr>
          <p:nvPr>
            <p:ph type="title"/>
            <p:custDataLst>
              <p:tags r:id="rId4"/>
            </p:custDataLst>
          </p:nvPr>
        </p:nvSpPr>
        <p:spPr>
          <a:xfrm>
            <a:off x="238662" y="176027"/>
            <a:ext cx="11351684" cy="769684"/>
          </a:xfrm>
        </p:spPr>
        <p:txBody>
          <a:bodyPr lIns="53877" tIns="26938" rIns="53877" bIns="26938" rtlCol="0" anchor="ctr" anchorCtr="0">
            <a:noAutofit/>
          </a:bodyPr>
          <a:lstStyle>
            <a:lvl1pPr>
              <a:defRPr lang="zh-CN" altLang="en-US" sz="3200" b="1"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a:t>单击此处编辑母版标题样式</a:t>
            </a:r>
            <a:endParaRPr lang="zh-CN" altLang="en-US" dirty="0"/>
          </a:p>
        </p:txBody>
      </p:sp>
      <p:sp>
        <p:nvSpPr>
          <p:cNvPr id="24" name="矩形 23"/>
          <p:cNvSpPr/>
          <p:nvPr userDrawn="1">
            <p:custDataLst>
              <p:tags r:id="rId5"/>
            </p:custDataLst>
          </p:nvPr>
        </p:nvSpPr>
        <p:spPr>
          <a:xfrm>
            <a:off x="12404146" y="4017575"/>
            <a:ext cx="1025393" cy="618836"/>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lIns="91237" tIns="45609" rIns="91237" bIns="45609" rtlCol="0" anchor="ctr"/>
          <a:lstStyle/>
          <a:p>
            <a:pPr algn="ctr"/>
            <a:endParaRPr lang="zh-CN" altLang="en-US" sz="2400"/>
          </a:p>
        </p:txBody>
      </p:sp>
      <p:sp>
        <p:nvSpPr>
          <p:cNvPr id="25" name="矩形 24"/>
          <p:cNvSpPr/>
          <p:nvPr userDrawn="1">
            <p:custDataLst>
              <p:tags r:id="rId6"/>
            </p:custDataLst>
          </p:nvPr>
        </p:nvSpPr>
        <p:spPr>
          <a:xfrm>
            <a:off x="12404146" y="5137935"/>
            <a:ext cx="1025393" cy="618836"/>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lIns="91237" tIns="45609" rIns="91237" bIns="45609" rtlCol="0" anchor="ctr"/>
          <a:lstStyle/>
          <a:p>
            <a:pPr algn="ctr"/>
            <a:endParaRPr lang="zh-CN" altLang="en-US" sz="2400"/>
          </a:p>
        </p:txBody>
      </p:sp>
      <p:sp>
        <p:nvSpPr>
          <p:cNvPr id="26" name="矩形 25"/>
          <p:cNvSpPr/>
          <p:nvPr userDrawn="1">
            <p:custDataLst>
              <p:tags r:id="rId7"/>
            </p:custDataLst>
          </p:nvPr>
        </p:nvSpPr>
        <p:spPr>
          <a:xfrm>
            <a:off x="12404146" y="6239182"/>
            <a:ext cx="1025393" cy="618836"/>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lIns="91237" tIns="45609" rIns="91237" bIns="45609" rtlCol="0" anchor="ctr"/>
          <a:lstStyle/>
          <a:p>
            <a:pPr algn="ctr"/>
            <a:endParaRPr lang="zh-CN" altLang="en-US" sz="2400"/>
          </a:p>
        </p:txBody>
      </p:sp>
      <p:sp>
        <p:nvSpPr>
          <p:cNvPr id="27" name="TextBox 26"/>
          <p:cNvSpPr txBox="1"/>
          <p:nvPr userDrawn="1">
            <p:custDataLst>
              <p:tags r:id="rId8"/>
            </p:custDataLst>
          </p:nvPr>
        </p:nvSpPr>
        <p:spPr>
          <a:xfrm>
            <a:off x="12271961" y="3596894"/>
            <a:ext cx="2185300" cy="391190"/>
          </a:xfrm>
          <a:prstGeom prst="rect">
            <a:avLst/>
          </a:prstGeom>
          <a:noFill/>
          <a:ln>
            <a:noFill/>
          </a:ln>
        </p:spPr>
        <p:txBody>
          <a:bodyPr wrap="square" lIns="143683" tIns="0" rIns="124309" bIns="62160" anchor="t" anchorCtr="0">
            <a:spAutoFit/>
          </a:bodyPr>
          <a:lstStyle/>
          <a:p>
            <a:pPr marL="0" algn="l" defTabSz="1245235" rtl="0" eaLnBrk="1" latinLnBrk="0" hangingPunct="1"/>
            <a:r>
              <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中兴蓝</a:t>
            </a:r>
            <a:endPar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marL="0" algn="l" defTabSz="1245235" rtl="0" eaLnBrk="1" latinLnBrk="0" hangingPunct="1"/>
            <a:r>
              <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[R0-G142-B211]</a:t>
            </a:r>
            <a:endPar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8" name="TextBox 27"/>
          <p:cNvSpPr txBox="1"/>
          <p:nvPr userDrawn="1">
            <p:custDataLst>
              <p:tags r:id="rId9"/>
            </p:custDataLst>
          </p:nvPr>
        </p:nvSpPr>
        <p:spPr>
          <a:xfrm>
            <a:off x="12271961" y="4736562"/>
            <a:ext cx="2185300" cy="391190"/>
          </a:xfrm>
          <a:prstGeom prst="rect">
            <a:avLst/>
          </a:prstGeom>
          <a:noFill/>
          <a:ln>
            <a:noFill/>
          </a:ln>
        </p:spPr>
        <p:txBody>
          <a:bodyPr wrap="square" lIns="143683" tIns="0" rIns="124309" bIns="62160" anchor="t" anchorCtr="0">
            <a:spAutoFit/>
          </a:bodyPr>
          <a:lstStyle/>
          <a:p>
            <a:pPr marL="0" algn="l" defTabSz="1245235" rtl="0" eaLnBrk="1" latinLnBrk="0" hangingPunct="1"/>
            <a:r>
              <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中兴绿</a:t>
            </a:r>
            <a:endPar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marL="0" algn="l" defTabSz="1245235" rtl="0" eaLnBrk="1" latinLnBrk="0" hangingPunct="1"/>
            <a:r>
              <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[R140-G198-B62]</a:t>
            </a:r>
            <a:endPar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29" name="TextBox 28"/>
          <p:cNvSpPr txBox="1"/>
          <p:nvPr userDrawn="1">
            <p:custDataLst>
              <p:tags r:id="rId10"/>
            </p:custDataLst>
          </p:nvPr>
        </p:nvSpPr>
        <p:spPr>
          <a:xfrm>
            <a:off x="12271961" y="5827090"/>
            <a:ext cx="2185300" cy="391190"/>
          </a:xfrm>
          <a:prstGeom prst="rect">
            <a:avLst/>
          </a:prstGeom>
          <a:noFill/>
          <a:ln>
            <a:noFill/>
          </a:ln>
        </p:spPr>
        <p:txBody>
          <a:bodyPr wrap="square" lIns="143683" tIns="0" rIns="124309" bIns="62160" anchor="t" anchorCtr="0">
            <a:spAutoFit/>
          </a:bodyPr>
          <a:lstStyle/>
          <a:p>
            <a:pPr marL="0" algn="l" defTabSz="1245235" rtl="0" eaLnBrk="1" latinLnBrk="0" hangingPunct="1"/>
            <a:r>
              <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中兴灰</a:t>
            </a:r>
            <a:endPar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marL="0" algn="l" defTabSz="1245235" rtl="0" eaLnBrk="1" latinLnBrk="0" hangingPunct="1"/>
            <a:r>
              <a:rPr lang="en-US" altLang="zh-CN" sz="1065" b="0" i="1" kern="1200" noProof="1">
                <a:solidFill>
                  <a:schemeClr val="bg1"/>
                </a:solidFill>
                <a:latin typeface="微软雅黑" panose="020B0503020204020204" pitchFamily="34" charset="-122"/>
                <a:ea typeface="微软雅黑" panose="020B0503020204020204" pitchFamily="34" charset="-122"/>
                <a:cs typeface="Arial" panose="020B0604020202020204"/>
              </a:rPr>
              <a:t>[R87-G87-B87]</a:t>
            </a:r>
            <a:endParaRPr lang="zh-CN" altLang="en-US" sz="1065" b="0" i="1" kern="1200"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0" name="Rectangle 8"/>
          <p:cNvSpPr>
            <a:spLocks noChangeArrowheads="1"/>
          </p:cNvSpPr>
          <p:nvPr userDrawn="1">
            <p:custDataLst>
              <p:tags r:id="rId11"/>
            </p:custDataLst>
          </p:nvPr>
        </p:nvSpPr>
        <p:spPr bwMode="auto">
          <a:xfrm>
            <a:off x="12324173" y="239085"/>
            <a:ext cx="1813984" cy="1540672"/>
          </a:xfrm>
          <a:prstGeom prst="rect">
            <a:avLst/>
          </a:prstGeom>
          <a:noFill/>
          <a:ln>
            <a:noFill/>
          </a:ln>
        </p:spPr>
        <p:txBody>
          <a:bodyPr lIns="143683" tIns="0" rIns="124309" bIns="62160" anchor="t" anchorCtr="0">
            <a:spAutoFit/>
          </a:bodyPr>
          <a:lstStyle/>
          <a:p>
            <a:pPr algn="l" defTabSz="1245235"/>
            <a:r>
              <a:rPr lang="zh-CN" altLang="en-US" sz="1065" b="1" i="1" noProof="1">
                <a:solidFill>
                  <a:schemeClr val="bg1"/>
                </a:solidFill>
                <a:latin typeface="微软雅黑" panose="020B0503020204020204" pitchFamily="34" charset="-122"/>
                <a:ea typeface="微软雅黑" panose="020B0503020204020204" pitchFamily="34" charset="-122"/>
                <a:cs typeface="Arial" panose="020B0604020202020204"/>
              </a:rPr>
              <a:t>正文标题：</a:t>
            </a:r>
            <a:endParaRPr altLang="ja-JP" sz="1065" b="1"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字体</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：微软雅黑（加粗）</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字号</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a:t>
            </a:r>
            <a:r>
              <a:rPr lang="en-US" altLang="zh-CN" sz="1065" i="1" baseline="0" noProof="1">
                <a:solidFill>
                  <a:schemeClr val="bg1"/>
                </a:solidFill>
                <a:latin typeface="微软雅黑" panose="020B0503020204020204" pitchFamily="34" charset="-122"/>
                <a:ea typeface="微软雅黑" panose="020B0503020204020204" pitchFamily="34" charset="-122"/>
                <a:cs typeface="Arial" panose="020B0604020202020204"/>
              </a:rPr>
              <a:t>36</a:t>
            </a:r>
            <a:r>
              <a:rPr lang="en-US" altLang="zh-CN" sz="1065" i="1" noProof="1">
                <a:solidFill>
                  <a:schemeClr val="bg1"/>
                </a:solidFill>
                <a:latin typeface="微软雅黑" panose="020B0503020204020204" pitchFamily="34" charset="-122"/>
                <a:ea typeface="微软雅黑" panose="020B0503020204020204" pitchFamily="34" charset="-122"/>
                <a:cs typeface="Arial" panose="020B0604020202020204"/>
              </a:rPr>
              <a:t>-44 pt</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颜色：中兴蓝</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endParaRPr lang="en-US" altLang="ja-JP"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正文（</a:t>
            </a:r>
            <a:r>
              <a:rPr lang="en-US" altLang="ja-JP"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1-5</a:t>
            </a:r>
            <a:r>
              <a:rPr lang="en-US" altLang="zh-CN"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 </a:t>
            </a:r>
            <a:r>
              <a:rPr lang="zh-CN" altLang="en-US" sz="1065" b="1" i="1" kern="1200" noProof="1">
                <a:solidFill>
                  <a:schemeClr val="bg1"/>
                </a:solidFill>
                <a:latin typeface="微软雅黑" panose="020B0503020204020204" pitchFamily="34" charset="-122"/>
                <a:ea typeface="微软雅黑" panose="020B0503020204020204" pitchFamily="34" charset="-122"/>
                <a:cs typeface="Arial" panose="020B0604020202020204"/>
              </a:rPr>
              <a:t>级）：</a:t>
            </a:r>
            <a:endParaRPr lang="en-US" altLang="ja-JP" sz="1065" b="1" i="1" kern="1200"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字体</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：微软雅黑</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rPr>
              <a:t>字号</a:t>
            </a:r>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a:t>
            </a:r>
            <a:r>
              <a:rPr lang="en-US" altLang="zh-CN" sz="1065" i="1" baseline="0" noProof="1">
                <a:solidFill>
                  <a:schemeClr val="bg1"/>
                </a:solidFill>
                <a:latin typeface="微软雅黑" panose="020B0503020204020204" pitchFamily="34" charset="-122"/>
                <a:ea typeface="微软雅黑" panose="020B0503020204020204" pitchFamily="34" charset="-122"/>
                <a:cs typeface="Arial" panose="020B0604020202020204"/>
              </a:rPr>
              <a:t>20</a:t>
            </a:r>
            <a:r>
              <a:rPr lang="en-US" altLang="zh-CN" sz="1065" i="1" noProof="1">
                <a:solidFill>
                  <a:schemeClr val="bg1"/>
                </a:solidFill>
                <a:latin typeface="微软雅黑" panose="020B0503020204020204" pitchFamily="34" charset="-122"/>
                <a:ea typeface="微软雅黑" panose="020B0503020204020204" pitchFamily="34" charset="-122"/>
                <a:cs typeface="Arial" panose="020B0604020202020204"/>
              </a:rPr>
              <a:t>-28 pt</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a:p>
            <a:pPr algn="l" defTabSz="1245235"/>
            <a:r>
              <a:rPr lang="zh-CN" altLang="en-US" sz="1065" i="1" baseline="0" noProof="1">
                <a:solidFill>
                  <a:schemeClr val="bg1"/>
                </a:solidFill>
                <a:latin typeface="微软雅黑" panose="020B0503020204020204" pitchFamily="34" charset="-122"/>
                <a:ea typeface="微软雅黑" panose="020B0503020204020204" pitchFamily="34" charset="-122"/>
                <a:cs typeface="Arial" panose="020B0604020202020204"/>
              </a:rPr>
              <a:t>颜色：黑色</a:t>
            </a:r>
            <a:endParaRPr lang="zh-CN" altLang="en-US" sz="1065" i="1" noProof="1">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1" name="TextBox 18"/>
          <p:cNvSpPr txBox="1">
            <a:spLocks noChangeArrowheads="1"/>
          </p:cNvSpPr>
          <p:nvPr userDrawn="1">
            <p:custDataLst>
              <p:tags r:id="rId12"/>
            </p:custDataLst>
          </p:nvPr>
        </p:nvSpPr>
        <p:spPr bwMode="auto">
          <a:xfrm>
            <a:off x="11369575" y="86712"/>
            <a:ext cx="693828" cy="304729"/>
          </a:xfrm>
          <a:prstGeom prst="rect">
            <a:avLst/>
          </a:prstGeom>
          <a:noFill/>
          <a:ln w="9525">
            <a:noFill/>
            <a:miter lim="800000"/>
          </a:ln>
        </p:spPr>
        <p:txBody>
          <a:bodyPr lIns="35917" tIns="35917" rIns="35917" bIns="35917" anchor="ctr" anchorCtr="0"/>
          <a:lstStyle/>
          <a:p>
            <a:pPr algn="r"/>
            <a:r>
              <a:rPr lang="zh-CN" altLang="en-US" sz="1065" dirty="0">
                <a:solidFill>
                  <a:srgbClr val="404040"/>
                </a:solidFill>
                <a:latin typeface="Arial" panose="020B0604020202020204" pitchFamily="34" charset="0"/>
                <a:ea typeface="Heiti SC Light"/>
              </a:rPr>
              <a:t>秘密</a:t>
            </a:r>
            <a:r>
              <a:rPr lang="en-US" sz="1065" dirty="0">
                <a:solidFill>
                  <a:srgbClr val="404040"/>
                </a:solidFill>
                <a:latin typeface="Arial" panose="020B0604020202020204" pitchFamily="34" charset="0"/>
                <a:ea typeface="Heiti SC Light"/>
              </a:rPr>
              <a:t>▲</a:t>
            </a:r>
            <a:endParaRPr kumimoji="1" lang="en-US" sz="1065" dirty="0">
              <a:solidFill>
                <a:srgbClr val="404040"/>
              </a:solidFill>
              <a:latin typeface="Arial" panose="020B0604020202020204" pitchFamily="34" charset="0"/>
              <a:ea typeface="Heiti SC Light"/>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6A98DCE-7834-4CA6-8D91-70FFABDFD09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A402F31-6566-4905-BFB9-1C4B55143310}"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E03E782-1B44-4C18-8F3B-BD08E08D0AD5}"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154D98-87F3-459E-A157-73B6FDFE1D75}"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5"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C6F1-2FAC-4316-9019-0311C427B1A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279842D-B146-492E-B7FA-36849DC89A0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4F63AA-0D72-4E58-8DDE-F6E6013E8ED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0" Type="http://schemas.openxmlformats.org/officeDocument/2006/relationships/theme" Target="../theme/theme2.xml"/><Relationship Id="rId2" Type="http://schemas.openxmlformats.org/officeDocument/2006/relationships/slideLayout" Target="../slideLayouts/slideLayout23.xml"/><Relationship Id="rId19" Type="http://schemas.openxmlformats.org/officeDocument/2006/relationships/tags" Target="../tags/tag100.xml"/><Relationship Id="rId18" Type="http://schemas.openxmlformats.org/officeDocument/2006/relationships/tags" Target="../tags/tag99.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image" Target="../media/image1.png"/><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B9DE9C3-7ACA-40E5-8D1C-498D948832A6}" type="datetime1">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9E4F63AA-0D72-4E58-8DDE-F6E6013E8ED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custDataLst>
              <p:tags r:id="rId16"/>
            </p:custDataLst>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11" name="灯片编号占位符 5"/>
          <p:cNvSpPr>
            <a:spLocks noGrp="1"/>
          </p:cNvSpPr>
          <p:nvPr>
            <p:ph type="sldNum" sz="quarter" idx="4"/>
            <p:custDataLst>
              <p:tags r:id="rId18"/>
            </p:custDataLst>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fld>
            <a:endParaRPr lang="zh-CN" altLang="en-US"/>
          </a:p>
        </p:txBody>
      </p:sp>
      <p:sp>
        <p:nvSpPr>
          <p:cNvPr id="2"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ransition spd="slow">
    <p:wip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themeOverride" Target="../theme/themeOverride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sv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2.xml"/><Relationship Id="rId5" Type="http://schemas.openxmlformats.org/officeDocument/2006/relationships/themeOverride" Target="../theme/themeOverride8.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themeOverride" Target="../theme/themeOverride9.xml"/><Relationship Id="rId2" Type="http://schemas.openxmlformats.org/officeDocument/2006/relationships/image" Target="../media/image15.pn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themeOverride" Target="../theme/themeOverride10.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themeOverride" Target="../theme/themeOverride11.xml"/><Relationship Id="rId3" Type="http://schemas.openxmlformats.org/officeDocument/2006/relationships/image" Target="../media/image18.png"/><Relationship Id="rId2" Type="http://schemas.openxmlformats.org/officeDocument/2006/relationships/tags" Target="../tags/tag108.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3" Type="http://schemas.openxmlformats.org/officeDocument/2006/relationships/notesSlide" Target="../notesSlides/notesSlide12.xml"/><Relationship Id="rId32" Type="http://schemas.openxmlformats.org/officeDocument/2006/relationships/slideLayout" Target="../slideLayouts/slideLayout12.xml"/><Relationship Id="rId31" Type="http://schemas.openxmlformats.org/officeDocument/2006/relationships/themeOverride" Target="../theme/themeOverride12.xml"/><Relationship Id="rId30" Type="http://schemas.openxmlformats.org/officeDocument/2006/relationships/image" Target="../media/image22.png"/><Relationship Id="rId3" Type="http://schemas.openxmlformats.org/officeDocument/2006/relationships/tags" Target="../tags/tag109.xml"/><Relationship Id="rId29" Type="http://schemas.openxmlformats.org/officeDocument/2006/relationships/image" Target="../media/image21.png"/><Relationship Id="rId28" Type="http://schemas.openxmlformats.org/officeDocument/2006/relationships/image" Target="../media/image20.png"/><Relationship Id="rId27" Type="http://schemas.openxmlformats.org/officeDocument/2006/relationships/image" Target="../media/image19.png"/><Relationship Id="rId26" Type="http://schemas.openxmlformats.org/officeDocument/2006/relationships/tags" Target="../tags/tag132.xml"/><Relationship Id="rId25" Type="http://schemas.openxmlformats.org/officeDocument/2006/relationships/tags" Target="../tags/tag131.xml"/><Relationship Id="rId24" Type="http://schemas.openxmlformats.org/officeDocument/2006/relationships/tags" Target="../tags/tag130.xml"/><Relationship Id="rId23" Type="http://schemas.openxmlformats.org/officeDocument/2006/relationships/tags" Target="../tags/tag129.xml"/><Relationship Id="rId22" Type="http://schemas.openxmlformats.org/officeDocument/2006/relationships/tags" Target="../tags/tag128.xml"/><Relationship Id="rId21" Type="http://schemas.openxmlformats.org/officeDocument/2006/relationships/tags" Target="../tags/tag127.xml"/><Relationship Id="rId20" Type="http://schemas.openxmlformats.org/officeDocument/2006/relationships/tags" Target="../tags/tag126.xml"/><Relationship Id="rId2" Type="http://schemas.openxmlformats.org/officeDocument/2006/relationships/hyperlink" Target="5G&#20840;&#32593;&#37197;&#32622;&#24120;&#35265;&#25925;&#38556;&#24635;&#35745;(1)(1).xlsx" TargetMode="External"/><Relationship Id="rId19" Type="http://schemas.openxmlformats.org/officeDocument/2006/relationships/tags" Target="../tags/tag125.xml"/><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8.xml"/><Relationship Id="rId2" Type="http://schemas.openxmlformats.org/officeDocument/2006/relationships/themeOverride" Target="../theme/themeOverride1.xml"/><Relationship Id="rId1" Type="http://schemas.openxmlformats.org/officeDocument/2006/relationships/tags" Target="../tags/tag10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8.xml"/><Relationship Id="rId3" Type="http://schemas.openxmlformats.org/officeDocument/2006/relationships/themeOverride" Target="../theme/themeOverride2.xml"/><Relationship Id="rId2" Type="http://schemas.openxmlformats.org/officeDocument/2006/relationships/tags" Target="../tags/tag103.xml"/><Relationship Id="rId1" Type="http://schemas.openxmlformats.org/officeDocument/2006/relationships/tags" Target="../tags/tag10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8.xml"/><Relationship Id="rId3" Type="http://schemas.openxmlformats.org/officeDocument/2006/relationships/themeOverride" Target="../theme/themeOverride3.xml"/><Relationship Id="rId2" Type="http://schemas.openxmlformats.org/officeDocument/2006/relationships/tags" Target="../tags/tag104.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8.xml"/><Relationship Id="rId2" Type="http://schemas.openxmlformats.org/officeDocument/2006/relationships/themeOverride" Target="../theme/themeOverride4.xml"/><Relationship Id="rId1" Type="http://schemas.openxmlformats.org/officeDocument/2006/relationships/tags" Target="../tags/tag105.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8.xml"/><Relationship Id="rId3" Type="http://schemas.openxmlformats.org/officeDocument/2006/relationships/themeOverride" Target="../theme/themeOverride5.xml"/><Relationship Id="rId2" Type="http://schemas.openxmlformats.org/officeDocument/2006/relationships/tags" Target="../tags/tag106.xml"/><Relationship Id="rId1" Type="http://schemas.openxmlformats.org/officeDocument/2006/relationships/hyperlink" Target="5G%20SA&#26080;&#32447;&#26680;&#24515;&#32593;&#32476;&#35268;&#21010;1%20.xlsx" TargetMode="Externa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8.xml"/><Relationship Id="rId2" Type="http://schemas.openxmlformats.org/officeDocument/2006/relationships/themeOverride" Target="../theme/themeOverride6.xml"/><Relationship Id="rId1" Type="http://schemas.openxmlformats.org/officeDocument/2006/relationships/tags" Target="../tags/tag10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4343719" y="1356360"/>
            <a:ext cx="6961505" cy="2061210"/>
          </a:xfrm>
          <a:prstGeom prst="rect">
            <a:avLst/>
          </a:prstGeom>
        </p:spPr>
        <p:txBody>
          <a:bodyPr wrap="none">
            <a:spAutoFit/>
          </a:bodyPr>
          <a:lstStyle/>
          <a:p>
            <a:pPr algn="ctr" defTabSz="1219200"/>
            <a:r>
              <a:rPr lang="en-US" altLang="zh-CN" sz="4265" dirty="0">
                <a:solidFill>
                  <a:prstClr val="white"/>
                </a:solidFill>
                <a:latin typeface="方正兰亭细黑_GBK" pitchFamily="2" charset="-122"/>
                <a:ea typeface="方正兰亭细黑_GBK" pitchFamily="2" charset="-122"/>
              </a:rPr>
              <a:t>5G</a:t>
            </a:r>
            <a:r>
              <a:rPr lang="zh-CN" altLang="en-US" sz="4265" dirty="0">
                <a:solidFill>
                  <a:prstClr val="white"/>
                </a:solidFill>
                <a:latin typeface="方正兰亭细黑_GBK" pitchFamily="2" charset="-122"/>
                <a:ea typeface="方正兰亭细黑_GBK" pitchFamily="2" charset="-122"/>
              </a:rPr>
              <a:t>全网实操课程</a:t>
            </a:r>
            <a:endParaRPr lang="zh-CN" altLang="en-US" sz="4265" dirty="0">
              <a:solidFill>
                <a:prstClr val="white"/>
              </a:solidFill>
              <a:latin typeface="方正兰亭细黑_GBK" pitchFamily="2" charset="-122"/>
              <a:ea typeface="方正兰亭细黑_GBK" pitchFamily="2" charset="-122"/>
            </a:endParaRPr>
          </a:p>
          <a:p>
            <a:pPr algn="ctr" defTabSz="1219200"/>
            <a:r>
              <a:rPr lang="zh-CN" altLang="en-US" sz="4265" dirty="0">
                <a:solidFill>
                  <a:prstClr val="white"/>
                </a:solidFill>
                <a:latin typeface="方正兰亭细黑_GBK" pitchFamily="2" charset="-122"/>
                <a:ea typeface="方正兰亭细黑_GBK" pitchFamily="2" charset="-122"/>
              </a:rPr>
              <a:t>     </a:t>
            </a:r>
            <a:endParaRPr lang="zh-CN" altLang="en-US" sz="4265" dirty="0">
              <a:solidFill>
                <a:prstClr val="white"/>
              </a:solidFill>
              <a:latin typeface="方正兰亭细黑_GBK" pitchFamily="2" charset="-122"/>
              <a:ea typeface="方正兰亭细黑_GBK" pitchFamily="2" charset="-122"/>
            </a:endParaRPr>
          </a:p>
          <a:p>
            <a:pPr algn="ctr" defTabSz="1219200"/>
            <a:r>
              <a:rPr lang="zh-CN" altLang="en-US" sz="4265" dirty="0">
                <a:solidFill>
                  <a:prstClr val="white"/>
                </a:solidFill>
                <a:latin typeface="方正兰亭细黑_GBK" pitchFamily="2" charset="-122"/>
                <a:ea typeface="方正兰亭细黑_GBK" pitchFamily="2" charset="-122"/>
              </a:rPr>
              <a:t>          </a:t>
            </a:r>
            <a:r>
              <a:rPr lang="en-US" altLang="zh-CN" sz="4265" dirty="0">
                <a:solidFill>
                  <a:prstClr val="white"/>
                </a:solidFill>
                <a:latin typeface="方正兰亭细黑_GBK" pitchFamily="2" charset="-122"/>
                <a:ea typeface="方正兰亭细黑_GBK" pitchFamily="2" charset="-122"/>
              </a:rPr>
              <a:t>Option2</a:t>
            </a:r>
            <a:r>
              <a:rPr lang="zh-CN" altLang="en-US" sz="4265" dirty="0">
                <a:solidFill>
                  <a:prstClr val="white"/>
                </a:solidFill>
                <a:latin typeface="方正兰亭细黑_GBK" pitchFamily="2" charset="-122"/>
                <a:ea typeface="方正兰亭细黑_GBK" pitchFamily="2" charset="-122"/>
              </a:rPr>
              <a:t>仿真实践</a:t>
            </a:r>
            <a:endParaRPr lang="zh-CN" altLang="en-US" sz="4265" dirty="0">
              <a:solidFill>
                <a:prstClr val="white"/>
              </a:solidFill>
              <a:latin typeface="方正兰亭细黑_GBK" pitchFamily="2" charset="-122"/>
              <a:ea typeface="方正兰亭细黑_GBK" pitchFamily="2" charset="-122"/>
            </a:endParaRPr>
          </a:p>
        </p:txBody>
      </p:sp>
      <p:sp>
        <p:nvSpPr>
          <p:cNvPr id="12" name="TextBox 11"/>
          <p:cNvSpPr txBox="1"/>
          <p:nvPr/>
        </p:nvSpPr>
        <p:spPr>
          <a:xfrm>
            <a:off x="9334523" y="6381771"/>
            <a:ext cx="2364750" cy="256545"/>
          </a:xfrm>
          <a:prstGeom prst="rect">
            <a:avLst/>
          </a:prstGeom>
          <a:noFill/>
        </p:spPr>
        <p:txBody>
          <a:bodyPr wrap="none" rtlCol="0">
            <a:spAutoFit/>
          </a:bodyPr>
          <a:lstStyle/>
          <a:p>
            <a:pPr defTabSz="1219200"/>
            <a:r>
              <a:rPr lang="zh-CN" altLang="en-US" sz="1065" dirty="0">
                <a:solidFill>
                  <a:prstClr val="white">
                    <a:lumMod val="65000"/>
                  </a:prstClr>
                </a:solidFill>
                <a:latin typeface="微软雅黑" panose="020B0503020204020204" pitchFamily="34" charset="-122"/>
                <a:ea typeface="微软雅黑" panose="020B0503020204020204" pitchFamily="34" charset="-122"/>
              </a:rPr>
              <a:t>版权归深圳艾优威科技有限公司所有</a:t>
            </a:r>
            <a:endParaRPr lang="zh-CN" altLang="en-US" sz="1065" dirty="0">
              <a:solidFill>
                <a:prstClr val="white">
                  <a:lumMod val="65000"/>
                </a:prstClr>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7524761" y="4286257"/>
            <a:ext cx="1569660" cy="461665"/>
          </a:xfrm>
          <a:prstGeom prst="rect">
            <a:avLst/>
          </a:prstGeom>
          <a:noFill/>
        </p:spPr>
        <p:txBody>
          <a:bodyPr wrap="none" rtlCol="0">
            <a:spAutoFit/>
          </a:bodyPr>
          <a:lstStyle/>
          <a:p>
            <a:pPr defTabSz="1219200"/>
            <a:r>
              <a:rPr lang="zh-CN" altLang="en-US" sz="2400" dirty="0">
                <a:solidFill>
                  <a:prstClr val="white"/>
                </a:solidFill>
                <a:latin typeface="宋体" panose="02010600030101010101" pitchFamily="2" charset="-122"/>
                <a:ea typeface="宋体" panose="02010600030101010101" pitchFamily="2" charset="-122"/>
              </a:rPr>
              <a:t>主讲：</a:t>
            </a:r>
            <a:r>
              <a:rPr lang="en-US" altLang="zh-CN" sz="2400" dirty="0">
                <a:solidFill>
                  <a:prstClr val="white"/>
                </a:solidFill>
                <a:latin typeface="宋体" panose="02010600030101010101" pitchFamily="2" charset="-122"/>
                <a:ea typeface="宋体" panose="02010600030101010101" pitchFamily="2" charset="-122"/>
              </a:rPr>
              <a:t>IUV</a:t>
            </a:r>
            <a:endParaRPr lang="en-US" altLang="zh-CN" sz="2400" dirty="0">
              <a:solidFill>
                <a:prstClr val="white"/>
              </a:solidFill>
              <a:latin typeface="宋体" panose="02010600030101010101" pitchFamily="2" charset="-122"/>
              <a:ea typeface="宋体" panose="02010600030101010101" pitchFamily="2" charset="-122"/>
            </a:endParaRPr>
          </a:p>
        </p:txBody>
      </p:sp>
      <p:pic>
        <p:nvPicPr>
          <p:cNvPr id="10" name="图片 9" descr="002.png"/>
          <p:cNvPicPr>
            <a:picLocks noChangeAspect="1"/>
          </p:cNvPicPr>
          <p:nvPr/>
        </p:nvPicPr>
        <p:blipFill>
          <a:blip r:embed="rId2" cstate="print"/>
          <a:stretch>
            <a:fillRect/>
          </a:stretch>
        </p:blipFill>
        <p:spPr>
          <a:xfrm>
            <a:off x="476211" y="441339"/>
            <a:ext cx="762005" cy="5111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3714733" y="2952747"/>
            <a:ext cx="5059680" cy="829945"/>
          </a:xfrm>
          <a:prstGeom prst="rect">
            <a:avLst/>
          </a:prstGeom>
        </p:spPr>
        <p:txBody>
          <a:bodyPr wrap="none">
            <a:spAutoFit/>
          </a:bodyPr>
          <a:lstStyle/>
          <a:p>
            <a:pPr defTabSz="1219200"/>
            <a:r>
              <a:rPr lang="zh-CN" altLang="en-US" sz="4800" kern="0" dirty="0" smtClean="0">
                <a:solidFill>
                  <a:prstClr val="white"/>
                </a:solidFill>
                <a:latin typeface="微软雅黑" panose="020B0503020204020204" pitchFamily="34" charset="-122"/>
                <a:ea typeface="微软雅黑" panose="020B0503020204020204" pitchFamily="34" charset="-122"/>
              </a:rPr>
              <a:t>移动网络参数配置</a:t>
            </a:r>
            <a:endParaRPr lang="zh-CN" altLang="en-US" sz="4800" kern="0" dirty="0" smtClean="0">
              <a:solidFill>
                <a:prstClr val="white"/>
              </a:solidFill>
              <a:latin typeface="微软雅黑" panose="020B0503020204020204" pitchFamily="34" charset="-122"/>
              <a:ea typeface="微软雅黑" panose="020B0503020204020204" pitchFamily="34" charset="-122"/>
            </a:endParaRPr>
          </a:p>
        </p:txBody>
      </p:sp>
      <p:sp>
        <p:nvSpPr>
          <p:cNvPr id="14" name="椭圆 13"/>
          <p:cNvSpPr/>
          <p:nvPr/>
        </p:nvSpPr>
        <p:spPr>
          <a:xfrm>
            <a:off x="1428717" y="2381243"/>
            <a:ext cx="1809763" cy="1809763"/>
          </a:xfrm>
          <a:prstGeom prst="ellipse">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z="5335" dirty="0">
                <a:solidFill>
                  <a:prstClr val="white"/>
                </a:solidFill>
                <a:latin typeface="微软雅黑" panose="020B0503020204020204" pitchFamily="34" charset="-122"/>
                <a:ea typeface="微软雅黑" panose="020B0503020204020204" pitchFamily="34" charset="-122"/>
              </a:rPr>
              <a:t>02</a:t>
            </a:r>
            <a:endParaRPr lang="zh-CN" altLang="en-US" sz="5335"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2000" b="-2000"/>
          </a:stretch>
        </a:blipFill>
        <a:effectLst/>
      </p:bgPr>
    </p:bg>
    <p:spTree>
      <p:nvGrpSpPr>
        <p:cNvPr id="1" name=""/>
        <p:cNvGrpSpPr/>
        <p:nvPr/>
      </p:nvGrpSpPr>
      <p:grpSpPr>
        <a:xfrm>
          <a:off x="0" y="0"/>
          <a:ext cx="0" cy="0"/>
          <a:chOff x="0" y="0"/>
          <a:chExt cx="0" cy="0"/>
        </a:xfrm>
      </p:grpSpPr>
      <p:sp>
        <p:nvSpPr>
          <p:cNvPr id="56" name="标题 55"/>
          <p:cNvSpPr>
            <a:spLocks noGrp="1"/>
          </p:cNvSpPr>
          <p:nvPr>
            <p:ph type="title"/>
          </p:nvPr>
        </p:nvSpPr>
        <p:spPr/>
        <p:txBody>
          <a:bodyPr/>
          <a:lstStyle/>
          <a:p>
            <a:pPr algn="l"/>
            <a:r>
              <a:rPr lang="zh-CN" altLang="en-US" sz="2800" b="0" dirty="0" smtClean="0"/>
              <a:t>参数配置</a:t>
            </a:r>
            <a:endParaRPr lang="zh-CN" altLang="en-US" sz="2800" b="0" dirty="0" smtClean="0"/>
          </a:p>
        </p:txBody>
      </p:sp>
      <p:sp>
        <p:nvSpPr>
          <p:cNvPr id="2" name="文本框 1"/>
          <p:cNvSpPr txBox="1"/>
          <p:nvPr/>
        </p:nvSpPr>
        <p:spPr>
          <a:xfrm>
            <a:off x="935355" y="1031240"/>
            <a:ext cx="10730230" cy="368300"/>
          </a:xfrm>
          <a:prstGeom prst="rect">
            <a:avLst/>
          </a:prstGeom>
          <a:noFill/>
        </p:spPr>
        <p:txBody>
          <a:bodyPr wrap="square" rtlCol="0" anchor="t">
            <a:spAutoFit/>
          </a:bodyPr>
          <a:p>
            <a:pPr algn="l" defTabSz="1219200"/>
            <a:r>
              <a:rPr lang="zh-CN" altLang="en-US" kern="0" dirty="0" smtClean="0">
                <a:solidFill>
                  <a:srgbClr val="404040"/>
                </a:solidFill>
                <a:latin typeface="宋体" panose="02010600030101010101" pitchFamily="2" charset="-122"/>
                <a:ea typeface="宋体" panose="02010600030101010101" pitchFamily="2" charset="-122"/>
                <a:sym typeface="+mn-ea"/>
              </a:rPr>
              <a:t>参数配置：</a:t>
            </a:r>
            <a:r>
              <a:rPr lang="zh-CN" altLang="en-US" sz="1600" kern="0" dirty="0" smtClean="0">
                <a:solidFill>
                  <a:srgbClr val="404040"/>
                </a:solidFill>
                <a:latin typeface="宋体" panose="02010600030101010101" pitchFamily="2" charset="-122"/>
                <a:ea typeface="宋体" panose="02010600030101010101" pitchFamily="2" charset="-122"/>
                <a:sym typeface="+mn-ea"/>
              </a:rPr>
              <a:t>根据网络拓扑规划及业务实现目标，完成设备的接口与业务参数配置</a:t>
            </a:r>
            <a:endParaRPr lang="zh-CN" altLang="en-US" sz="1600" kern="0" dirty="0" smtClean="0">
              <a:solidFill>
                <a:srgbClr val="404040"/>
              </a:solidFill>
              <a:latin typeface="宋体" panose="02010600030101010101" pitchFamily="2" charset="-122"/>
              <a:ea typeface="宋体" panose="02010600030101010101" pitchFamily="2" charset="-122"/>
              <a:sym typeface="+mn-ea"/>
            </a:endParaRPr>
          </a:p>
        </p:txBody>
      </p:sp>
      <p:grpSp>
        <p:nvGrpSpPr>
          <p:cNvPr id="10" name="组合 9"/>
          <p:cNvGrpSpPr/>
          <p:nvPr/>
        </p:nvGrpSpPr>
        <p:grpSpPr>
          <a:xfrm>
            <a:off x="1826895" y="5266690"/>
            <a:ext cx="2526665" cy="1433195"/>
            <a:chOff x="5928" y="2603"/>
            <a:chExt cx="8131" cy="6422"/>
          </a:xfrm>
        </p:grpSpPr>
        <p:pic>
          <p:nvPicPr>
            <p:cNvPr id="11" name="图片 10" descr="333"/>
            <p:cNvPicPr>
              <a:picLocks noChangeAspect="1"/>
            </p:cNvPicPr>
            <p:nvPr/>
          </p:nvPicPr>
          <p:blipFill>
            <a:blip r:embed="rId2"/>
            <a:stretch>
              <a:fillRect/>
            </a:stretch>
          </p:blipFill>
          <p:spPr>
            <a:xfrm>
              <a:off x="5928" y="2603"/>
              <a:ext cx="8131" cy="6422"/>
            </a:xfrm>
            <a:prstGeom prst="rect">
              <a:avLst/>
            </a:prstGeom>
          </p:spPr>
        </p:pic>
        <p:sp>
          <p:nvSpPr>
            <p:cNvPr id="354" name="矩形 353"/>
            <p:cNvSpPr/>
            <p:nvPr/>
          </p:nvSpPr>
          <p:spPr>
            <a:xfrm>
              <a:off x="7350" y="4485"/>
              <a:ext cx="4835" cy="178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000" b="1" dirty="0">
                  <a:latin typeface="黑体" panose="02010609060101010101" charset="-122"/>
                  <a:ea typeface="黑体" panose="02010609060101010101" charset="-122"/>
                </a:rPr>
                <a:t>无线网</a:t>
              </a:r>
              <a:endParaRPr lang="zh-CN" altLang="en-US" sz="2000" b="1" dirty="0">
                <a:latin typeface="黑体" panose="02010609060101010101" charset="-122"/>
                <a:ea typeface="黑体" panose="02010609060101010101" charset="-122"/>
              </a:endParaRPr>
            </a:p>
          </p:txBody>
        </p:sp>
      </p:grpSp>
      <p:grpSp>
        <p:nvGrpSpPr>
          <p:cNvPr id="12" name="组合 11"/>
          <p:cNvGrpSpPr/>
          <p:nvPr/>
        </p:nvGrpSpPr>
        <p:grpSpPr>
          <a:xfrm>
            <a:off x="5841276" y="1031188"/>
            <a:ext cx="3788046" cy="1711325"/>
            <a:chOff x="-823" y="3449"/>
            <a:chExt cx="11892" cy="6841"/>
          </a:xfrm>
        </p:grpSpPr>
        <p:pic>
          <p:nvPicPr>
            <p:cNvPr id="13" name="图片 12" descr="H:\稻壳儿相关资料\稻壳儿非模板资源\文本框气泡\气泡-14.svg气泡-14"/>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823" y="3449"/>
              <a:ext cx="9182" cy="6841"/>
            </a:xfrm>
            <a:prstGeom prst="rect">
              <a:avLst/>
            </a:prstGeom>
          </p:spPr>
        </p:pic>
        <p:sp>
          <p:nvSpPr>
            <p:cNvPr id="14" name="文本框 13"/>
            <p:cNvSpPr txBox="1"/>
            <p:nvPr/>
          </p:nvSpPr>
          <p:spPr>
            <a:xfrm>
              <a:off x="7830" y="5059"/>
              <a:ext cx="3239" cy="1545"/>
            </a:xfrm>
            <a:prstGeom prst="rect">
              <a:avLst/>
            </a:prstGeom>
            <a:noFill/>
          </p:spPr>
          <p:txBody>
            <a:bodyPr wrap="square" rtlCol="0">
              <a:spAutoFit/>
            </a:bodyPr>
            <a:p>
              <a:pPr algn="ctr">
                <a:lnSpc>
                  <a:spcPts val="4500"/>
                </a:lnSpc>
                <a:spcBef>
                  <a:spcPts val="0"/>
                </a:spcBef>
                <a:spcAft>
                  <a:spcPts val="0"/>
                </a:spcAft>
              </a:pPr>
              <a:endParaRPr lang="en-US" sz="4400" b="1" spc="160">
                <a:solidFill>
                  <a:schemeClr val="tx1"/>
                </a:solidFill>
                <a:uFillTx/>
                <a:latin typeface="+mj-ea"/>
                <a:ea typeface="+mj-ea"/>
                <a:cs typeface="宋体" panose="02010600030101010101" pitchFamily="2" charset="-122"/>
              </a:endParaRPr>
            </a:p>
          </p:txBody>
        </p:sp>
        <p:sp>
          <p:nvSpPr>
            <p:cNvPr id="15" name="文本框 14"/>
            <p:cNvSpPr txBox="1"/>
            <p:nvPr/>
          </p:nvSpPr>
          <p:spPr>
            <a:xfrm>
              <a:off x="2042" y="5757"/>
              <a:ext cx="3454" cy="2312"/>
            </a:xfrm>
            <a:prstGeom prst="rect">
              <a:avLst/>
            </a:prstGeom>
            <a:noFill/>
          </p:spPr>
          <p:txBody>
            <a:bodyPr wrap="square" rtlCol="0">
              <a:spAutoFit/>
            </a:bodyPr>
            <a:p>
              <a:pPr algn="ctr">
                <a:lnSpc>
                  <a:spcPts val="3800"/>
                </a:lnSpc>
                <a:spcBef>
                  <a:spcPts val="0"/>
                </a:spcBef>
                <a:spcAft>
                  <a:spcPts val="0"/>
                </a:spcAft>
              </a:pPr>
              <a:r>
                <a:rPr lang="zh-CN" altLang="en-US" sz="2000" b="1" spc="160">
                  <a:solidFill>
                    <a:schemeClr val="bg1"/>
                  </a:solidFill>
                  <a:uFillTx/>
                  <a:latin typeface="+mj-ea"/>
                  <a:ea typeface="+mj-ea"/>
                  <a:cs typeface="宋体" panose="02010600030101010101" pitchFamily="2" charset="-122"/>
                </a:rPr>
                <a:t>核心网</a:t>
              </a:r>
              <a:endParaRPr lang="zh-CN" altLang="en-US" sz="2000" b="1" spc="160">
                <a:solidFill>
                  <a:schemeClr val="bg1"/>
                </a:solidFill>
                <a:uFillTx/>
                <a:latin typeface="+mj-ea"/>
                <a:ea typeface="+mj-ea"/>
                <a:cs typeface="宋体" panose="02010600030101010101" pitchFamily="2" charset="-122"/>
              </a:endParaRPr>
            </a:p>
          </p:txBody>
        </p:sp>
      </p:grpSp>
      <p:pic>
        <p:nvPicPr>
          <p:cNvPr id="3" name="图片 2"/>
          <p:cNvPicPr>
            <a:picLocks noChangeAspect="1"/>
          </p:cNvPicPr>
          <p:nvPr/>
        </p:nvPicPr>
        <p:blipFill>
          <a:blip r:embed="rId5"/>
          <a:stretch>
            <a:fillRect/>
          </a:stretch>
        </p:blipFill>
        <p:spPr>
          <a:xfrm>
            <a:off x="4874260" y="2845435"/>
            <a:ext cx="7070090" cy="3641725"/>
          </a:xfrm>
          <a:prstGeom prst="rect">
            <a:avLst/>
          </a:prstGeom>
        </p:spPr>
      </p:pic>
      <p:pic>
        <p:nvPicPr>
          <p:cNvPr id="5" name="图片 4"/>
          <p:cNvPicPr>
            <a:picLocks noChangeAspect="1"/>
          </p:cNvPicPr>
          <p:nvPr/>
        </p:nvPicPr>
        <p:blipFill>
          <a:blip r:embed="rId6"/>
          <a:stretch>
            <a:fillRect/>
          </a:stretch>
        </p:blipFill>
        <p:spPr>
          <a:xfrm>
            <a:off x="545465" y="1608455"/>
            <a:ext cx="5518785" cy="252476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2000" b="-2000"/>
          </a:stretch>
        </a:blipFill>
        <a:effectLst/>
      </p:bgPr>
    </p:bg>
    <p:spTree>
      <p:nvGrpSpPr>
        <p:cNvPr id="1" name=""/>
        <p:cNvGrpSpPr/>
        <p:nvPr/>
      </p:nvGrpSpPr>
      <p:grpSpPr>
        <a:xfrm>
          <a:off x="0" y="0"/>
          <a:ext cx="0" cy="0"/>
          <a:chOff x="0" y="0"/>
          <a:chExt cx="0" cy="0"/>
        </a:xfrm>
      </p:grpSpPr>
      <p:sp>
        <p:nvSpPr>
          <p:cNvPr id="56" name="标题 55"/>
          <p:cNvSpPr>
            <a:spLocks noGrp="1"/>
          </p:cNvSpPr>
          <p:nvPr>
            <p:ph type="title"/>
          </p:nvPr>
        </p:nvSpPr>
        <p:spPr/>
        <p:txBody>
          <a:bodyPr/>
          <a:lstStyle/>
          <a:p>
            <a:pPr algn="l"/>
            <a:r>
              <a:rPr lang="en-US" altLang="zh-CN" sz="2800" b="0" dirty="0" smtClean="0"/>
              <a:t>5G</a:t>
            </a:r>
            <a:r>
              <a:rPr sz="2800" b="0" dirty="0" smtClean="0"/>
              <a:t>宽带表</a:t>
            </a:r>
            <a:endParaRPr sz="2800" b="0" dirty="0" smtClean="0"/>
          </a:p>
        </p:txBody>
      </p:sp>
      <p:sp>
        <p:nvSpPr>
          <p:cNvPr id="6" name="文本框 5"/>
          <p:cNvSpPr txBox="1"/>
          <p:nvPr/>
        </p:nvSpPr>
        <p:spPr>
          <a:xfrm>
            <a:off x="2586355" y="3141345"/>
            <a:ext cx="2545080" cy="337185"/>
          </a:xfrm>
          <a:prstGeom prst="rect">
            <a:avLst/>
          </a:prstGeom>
          <a:noFill/>
        </p:spPr>
        <p:txBody>
          <a:bodyPr wrap="square" rtlCol="0" anchor="t">
            <a:spAutoFit/>
          </a:bodyPr>
          <a:p>
            <a:pPr algn="l" defTabSz="1219200"/>
            <a:r>
              <a:rPr lang="en-US" altLang="zh-CN" sz="1600" kern="0" dirty="0" smtClean="0">
                <a:solidFill>
                  <a:srgbClr val="404040"/>
                </a:solidFill>
                <a:latin typeface="宋体" panose="02010600030101010101" pitchFamily="2" charset="-122"/>
                <a:ea typeface="宋体" panose="02010600030101010101" pitchFamily="2" charset="-122"/>
                <a:sym typeface="+mn-ea"/>
              </a:rPr>
              <a:t>5GNR FR1</a:t>
            </a:r>
            <a:r>
              <a:rPr lang="zh-CN" altLang="en-US" sz="1600" kern="0" dirty="0" smtClean="0">
                <a:solidFill>
                  <a:srgbClr val="404040"/>
                </a:solidFill>
                <a:latin typeface="宋体" panose="02010600030101010101" pitchFamily="2" charset="-122"/>
                <a:ea typeface="宋体" panose="02010600030101010101" pitchFamily="2" charset="-122"/>
                <a:sym typeface="+mn-ea"/>
              </a:rPr>
              <a:t>宽带指示表</a:t>
            </a:r>
            <a:endParaRPr lang="zh-CN" altLang="en-US" sz="1600" kern="0" dirty="0" smtClean="0">
              <a:solidFill>
                <a:srgbClr val="404040"/>
              </a:solidFill>
              <a:latin typeface="宋体" panose="02010600030101010101" pitchFamily="2" charset="-122"/>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1202690" y="1297940"/>
            <a:ext cx="5676900" cy="1476375"/>
          </a:xfrm>
          <a:prstGeom prst="rect">
            <a:avLst/>
          </a:prstGeom>
        </p:spPr>
      </p:pic>
      <p:pic>
        <p:nvPicPr>
          <p:cNvPr id="3" name="图片 2"/>
          <p:cNvPicPr>
            <a:picLocks noChangeAspect="1"/>
          </p:cNvPicPr>
          <p:nvPr/>
        </p:nvPicPr>
        <p:blipFill>
          <a:blip r:embed="rId3"/>
          <a:stretch>
            <a:fillRect/>
          </a:stretch>
        </p:blipFill>
        <p:spPr>
          <a:xfrm>
            <a:off x="7361555" y="1297940"/>
            <a:ext cx="4229100" cy="885825"/>
          </a:xfrm>
          <a:prstGeom prst="rect">
            <a:avLst/>
          </a:prstGeom>
        </p:spPr>
      </p:pic>
      <p:sp>
        <p:nvSpPr>
          <p:cNvPr id="4" name="文本框 3"/>
          <p:cNvSpPr txBox="1"/>
          <p:nvPr/>
        </p:nvSpPr>
        <p:spPr>
          <a:xfrm>
            <a:off x="8474710" y="2616200"/>
            <a:ext cx="2545080" cy="337185"/>
          </a:xfrm>
          <a:prstGeom prst="rect">
            <a:avLst/>
          </a:prstGeom>
          <a:noFill/>
        </p:spPr>
        <p:txBody>
          <a:bodyPr wrap="square" rtlCol="0" anchor="t">
            <a:spAutoFit/>
          </a:bodyPr>
          <a:p>
            <a:pPr algn="l" defTabSz="1219200"/>
            <a:r>
              <a:rPr lang="zh-CN" sz="1600" kern="0" dirty="0" smtClean="0">
                <a:solidFill>
                  <a:srgbClr val="404040"/>
                </a:solidFill>
                <a:latin typeface="宋体" panose="02010600030101010101" pitchFamily="2" charset="-122"/>
                <a:ea typeface="宋体" panose="02010600030101010101" pitchFamily="2" charset="-122"/>
                <a:sym typeface="+mn-ea"/>
              </a:rPr>
              <a:t>带宽公式</a:t>
            </a:r>
            <a:endParaRPr lang="zh-CN" sz="1600" kern="0" dirty="0" smtClean="0">
              <a:solidFill>
                <a:srgbClr val="404040"/>
              </a:solidFill>
              <a:latin typeface="宋体" panose="02010600030101010101" pitchFamily="2" charset="-122"/>
              <a:ea typeface="宋体" panose="02010600030101010101" pitchFamily="2" charset="-122"/>
              <a:sym typeface="+mn-ea"/>
            </a:endParaRPr>
          </a:p>
        </p:txBody>
      </p:sp>
      <p:pic>
        <p:nvPicPr>
          <p:cNvPr id="8" name="图片 7"/>
          <p:cNvPicPr>
            <a:picLocks noChangeAspect="1"/>
          </p:cNvPicPr>
          <p:nvPr/>
        </p:nvPicPr>
        <p:blipFill>
          <a:blip r:embed="rId4"/>
          <a:stretch>
            <a:fillRect/>
          </a:stretch>
        </p:blipFill>
        <p:spPr>
          <a:xfrm>
            <a:off x="2020570" y="4103370"/>
            <a:ext cx="2809875" cy="933450"/>
          </a:xfrm>
          <a:prstGeom prst="rect">
            <a:avLst/>
          </a:prstGeom>
        </p:spPr>
      </p:pic>
      <p:sp>
        <p:nvSpPr>
          <p:cNvPr id="9" name="文本框 8"/>
          <p:cNvSpPr txBox="1"/>
          <p:nvPr/>
        </p:nvSpPr>
        <p:spPr>
          <a:xfrm>
            <a:off x="2285365" y="5219700"/>
            <a:ext cx="2545080" cy="337185"/>
          </a:xfrm>
          <a:prstGeom prst="rect">
            <a:avLst/>
          </a:prstGeom>
          <a:noFill/>
        </p:spPr>
        <p:txBody>
          <a:bodyPr wrap="square" rtlCol="0" anchor="t">
            <a:spAutoFit/>
          </a:bodyPr>
          <a:p>
            <a:pPr algn="l" defTabSz="1219200"/>
            <a:r>
              <a:rPr lang="en-US" altLang="zh-CN" sz="1600" kern="0" dirty="0" smtClean="0">
                <a:solidFill>
                  <a:srgbClr val="404040"/>
                </a:solidFill>
                <a:latin typeface="宋体" panose="02010600030101010101" pitchFamily="2" charset="-122"/>
                <a:ea typeface="宋体" panose="02010600030101010101" pitchFamily="2" charset="-122"/>
                <a:sym typeface="+mn-ea"/>
              </a:rPr>
              <a:t>5GNR FR2</a:t>
            </a:r>
            <a:r>
              <a:rPr lang="zh-CN" altLang="en-US" sz="1600" kern="0" dirty="0" smtClean="0">
                <a:solidFill>
                  <a:srgbClr val="404040"/>
                </a:solidFill>
                <a:latin typeface="宋体" panose="02010600030101010101" pitchFamily="2" charset="-122"/>
                <a:ea typeface="宋体" panose="02010600030101010101" pitchFamily="2" charset="-122"/>
                <a:sym typeface="+mn-ea"/>
              </a:rPr>
              <a:t>宽带指示表</a:t>
            </a:r>
            <a:endParaRPr lang="zh-CN" altLang="en-US" sz="1600" kern="0" dirty="0" smtClean="0">
              <a:solidFill>
                <a:srgbClr val="404040"/>
              </a:solidFill>
              <a:latin typeface="宋体" panose="02010600030101010101" pitchFamily="2" charset="-122"/>
              <a:ea typeface="宋体" panose="02010600030101010101" pitchFamily="2" charset="-122"/>
              <a:sym typeface="+mn-ea"/>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2000" b="-2000"/>
          </a:stretch>
        </a:blipFill>
        <a:effectLst/>
      </p:bgPr>
    </p:bg>
    <p:spTree>
      <p:nvGrpSpPr>
        <p:cNvPr id="1" name=""/>
        <p:cNvGrpSpPr/>
        <p:nvPr/>
      </p:nvGrpSpPr>
      <p:grpSpPr>
        <a:xfrm>
          <a:off x="0" y="0"/>
          <a:ext cx="0" cy="0"/>
          <a:chOff x="0" y="0"/>
          <a:chExt cx="0" cy="0"/>
        </a:xfrm>
      </p:grpSpPr>
      <p:sp>
        <p:nvSpPr>
          <p:cNvPr id="56" name="标题 55"/>
          <p:cNvSpPr>
            <a:spLocks noGrp="1"/>
          </p:cNvSpPr>
          <p:nvPr>
            <p:ph type="title"/>
          </p:nvPr>
        </p:nvSpPr>
        <p:spPr/>
        <p:txBody>
          <a:bodyPr/>
          <a:lstStyle/>
          <a:p>
            <a:pPr algn="l"/>
            <a:r>
              <a:rPr lang="en-US" altLang="zh-CN" sz="2800" b="0" dirty="0" smtClean="0"/>
              <a:t>5G QoS</a:t>
            </a:r>
            <a:r>
              <a:rPr sz="2800" b="0" dirty="0" smtClean="0"/>
              <a:t>概述</a:t>
            </a:r>
            <a:endParaRPr sz="2800" b="0" dirty="0" smtClean="0"/>
          </a:p>
        </p:txBody>
      </p:sp>
      <p:sp>
        <p:nvSpPr>
          <p:cNvPr id="5" name="文本框 4"/>
          <p:cNvSpPr txBox="1"/>
          <p:nvPr/>
        </p:nvSpPr>
        <p:spPr>
          <a:xfrm>
            <a:off x="1146810" y="854710"/>
            <a:ext cx="9898380" cy="2861310"/>
          </a:xfrm>
          <a:prstGeom prst="rect">
            <a:avLst/>
          </a:prstGeom>
          <a:noFill/>
        </p:spPr>
        <p:txBody>
          <a:bodyPr wrap="square" rtlCol="0" anchor="t">
            <a:spAutoFit/>
          </a:bodyPr>
          <a:p>
            <a:r>
              <a:rPr lang="zh-CN" altLang="en-US" b="1">
                <a:solidFill>
                  <a:srgbClr val="00B0F0"/>
                </a:solidFill>
              </a:rPr>
              <a:t>QoS</a:t>
            </a:r>
            <a:r>
              <a:rPr lang="zh-CN" altLang="en-US"/>
              <a:t>（Quality of Service）是服务质量的简称。https://blog.csdn.net/u010178611/article/details/81746532（学习链接）</a:t>
            </a:r>
            <a:endParaRPr lang="zh-CN" altLang="en-US"/>
          </a:p>
          <a:p>
            <a:r>
              <a:rPr lang="zh-CN" altLang="en-US"/>
              <a:t>https://blog.csdn.net/dxpqxb/article/details/101770452</a:t>
            </a:r>
            <a:r>
              <a:rPr lang="zh-CN" altLang="en-US">
                <a:sym typeface="+mn-ea"/>
              </a:rPr>
              <a:t>（学习链接）</a:t>
            </a:r>
            <a:endParaRPr lang="zh-CN" altLang="en-US">
              <a:sym typeface="+mn-ea"/>
            </a:endParaRPr>
          </a:p>
          <a:p>
            <a:r>
              <a:rPr lang="zh-CN" altLang="en-US" b="1">
                <a:solidFill>
                  <a:srgbClr val="00B0F0"/>
                </a:solidFill>
              </a:rPr>
              <a:t>QCI</a:t>
            </a:r>
            <a:r>
              <a:rPr lang="zh-CN" altLang="en-US"/>
              <a:t>（QoS class identifier），是系统用于标识业务数据包传输特性的参数，协议23203定义了不同的承载业务对应的QCI值。需要特别注意的是QCI=5的IMS信令业务，属于Non-GBR，优先级设置为比GBR类承载高。根据QCI的不同，承载（Bearer）可以划分为两大类：GBR（Guaranteed Bit Rate，保证比特速率）类承载和Non-GBR类承载</a:t>
            </a:r>
            <a:endParaRPr lang="zh-CN" altLang="en-US"/>
          </a:p>
          <a:p>
            <a:r>
              <a:rPr lang="en-US" altLang="zh-CN"/>
              <a:t>5QI</a:t>
            </a:r>
            <a:r>
              <a:rPr lang="zh-CN" altLang="en-US"/>
              <a:t>规定的</a:t>
            </a:r>
            <a:r>
              <a:rPr lang="en-US" altLang="zh-CN"/>
              <a:t>5G</a:t>
            </a:r>
            <a:r>
              <a:rPr lang="en-US" altLang="zh-CN">
                <a:sym typeface="+mn-ea"/>
              </a:rPr>
              <a:t>QoS</a:t>
            </a:r>
            <a:r>
              <a:rPr lang="zh-CN" altLang="en-US">
                <a:sym typeface="+mn-ea"/>
              </a:rPr>
              <a:t>特性</a:t>
            </a:r>
            <a:r>
              <a:rPr lang="en-US" altLang="zh-CN">
                <a:sym typeface="+mn-ea"/>
              </a:rPr>
              <a:t>:</a:t>
            </a:r>
            <a:endParaRPr lang="zh-CN" altLang="en-US"/>
          </a:p>
          <a:p>
            <a:endParaRPr lang="zh-CN" altLang="en-US"/>
          </a:p>
          <a:p>
            <a:endParaRPr lang="zh-CN" altLang="en-US"/>
          </a:p>
        </p:txBody>
      </p:sp>
      <p:pic>
        <p:nvPicPr>
          <p:cNvPr id="8" name="图片 7"/>
          <p:cNvPicPr>
            <a:picLocks noChangeAspect="1"/>
          </p:cNvPicPr>
          <p:nvPr/>
        </p:nvPicPr>
        <p:blipFill>
          <a:blip r:embed="rId2"/>
          <a:stretch>
            <a:fillRect/>
          </a:stretch>
        </p:blipFill>
        <p:spPr>
          <a:xfrm>
            <a:off x="1146810" y="3133725"/>
            <a:ext cx="9258300" cy="372427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2000" b="-2000"/>
          </a:stretch>
        </a:blipFill>
        <a:effectLst/>
      </p:bgPr>
    </p:bg>
    <p:spTree>
      <p:nvGrpSpPr>
        <p:cNvPr id="1" name=""/>
        <p:cNvGrpSpPr/>
        <p:nvPr/>
      </p:nvGrpSpPr>
      <p:grpSpPr>
        <a:xfrm>
          <a:off x="0" y="0"/>
          <a:ext cx="0" cy="0"/>
          <a:chOff x="0" y="0"/>
          <a:chExt cx="0" cy="0"/>
        </a:xfrm>
      </p:grpSpPr>
      <p:sp>
        <p:nvSpPr>
          <p:cNvPr id="56" name="标题 55"/>
          <p:cNvSpPr>
            <a:spLocks noGrp="1"/>
          </p:cNvSpPr>
          <p:nvPr>
            <p:ph type="title"/>
          </p:nvPr>
        </p:nvSpPr>
        <p:spPr/>
        <p:txBody>
          <a:bodyPr/>
          <a:lstStyle/>
          <a:p>
            <a:pPr algn="l"/>
            <a:r>
              <a:rPr lang="en-US" altLang="zh-CN" b="0" dirty="0" smtClean="0"/>
              <a:t>5G QoS</a:t>
            </a:r>
            <a:r>
              <a:rPr b="0" dirty="0" smtClean="0"/>
              <a:t>概述</a:t>
            </a:r>
            <a:endParaRPr b="0" dirty="0" smtClean="0"/>
          </a:p>
        </p:txBody>
      </p:sp>
      <p:sp>
        <p:nvSpPr>
          <p:cNvPr id="5" name="文本框 4"/>
          <p:cNvSpPr txBox="1"/>
          <p:nvPr/>
        </p:nvSpPr>
        <p:spPr>
          <a:xfrm>
            <a:off x="1129030" y="862330"/>
            <a:ext cx="8529955" cy="645160"/>
          </a:xfrm>
          <a:prstGeom prst="rect">
            <a:avLst/>
          </a:prstGeom>
          <a:noFill/>
        </p:spPr>
        <p:txBody>
          <a:bodyPr wrap="square" rtlCol="0" anchor="t">
            <a:spAutoFit/>
          </a:bodyPr>
          <a:p>
            <a:r>
              <a:rPr lang="zh-CN" altLang="en-US"/>
              <a:t>标准5QI到5G Qos特性的映射</a:t>
            </a:r>
            <a:endParaRPr lang="zh-CN" altLang="en-US"/>
          </a:p>
          <a:p>
            <a:endParaRPr lang="zh-CN" altLang="en-US"/>
          </a:p>
        </p:txBody>
      </p:sp>
      <p:pic>
        <p:nvPicPr>
          <p:cNvPr id="3" name="图片 2"/>
          <p:cNvPicPr>
            <a:picLocks noChangeAspect="1"/>
          </p:cNvPicPr>
          <p:nvPr/>
        </p:nvPicPr>
        <p:blipFill>
          <a:blip r:embed="rId2"/>
          <a:stretch>
            <a:fillRect/>
          </a:stretch>
        </p:blipFill>
        <p:spPr>
          <a:xfrm>
            <a:off x="0" y="1621155"/>
            <a:ext cx="5772150" cy="4565015"/>
          </a:xfrm>
          <a:prstGeom prst="rect">
            <a:avLst/>
          </a:prstGeom>
        </p:spPr>
      </p:pic>
      <p:pic>
        <p:nvPicPr>
          <p:cNvPr id="4" name="图片 3"/>
          <p:cNvPicPr>
            <a:picLocks noChangeAspect="1"/>
          </p:cNvPicPr>
          <p:nvPr/>
        </p:nvPicPr>
        <p:blipFill>
          <a:blip r:embed="rId3"/>
          <a:stretch>
            <a:fillRect/>
          </a:stretch>
        </p:blipFill>
        <p:spPr>
          <a:xfrm>
            <a:off x="5899150" y="1448435"/>
            <a:ext cx="5691505" cy="473773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2000" b="-2000"/>
          </a:stretch>
        </a:blipFill>
        <a:effectLst/>
      </p:bgPr>
    </p:bg>
    <p:spTree>
      <p:nvGrpSpPr>
        <p:cNvPr id="1" name=""/>
        <p:cNvGrpSpPr/>
        <p:nvPr/>
      </p:nvGrpSpPr>
      <p:grpSpPr>
        <a:xfrm>
          <a:off x="0" y="0"/>
          <a:ext cx="0" cy="0"/>
          <a:chOff x="0" y="0"/>
          <a:chExt cx="0" cy="0"/>
        </a:xfrm>
      </p:grpSpPr>
      <p:sp>
        <p:nvSpPr>
          <p:cNvPr id="56" name="标题 55"/>
          <p:cNvSpPr>
            <a:spLocks noGrp="1"/>
          </p:cNvSpPr>
          <p:nvPr>
            <p:ph type="title"/>
          </p:nvPr>
        </p:nvSpPr>
        <p:spPr/>
        <p:txBody>
          <a:bodyPr/>
          <a:lstStyle/>
          <a:p>
            <a:pPr algn="l"/>
            <a:r>
              <a:rPr lang="en-US" altLang="zh-CN" b="0" dirty="0" smtClean="0"/>
              <a:t>5G 帧</a:t>
            </a:r>
            <a:r>
              <a:rPr b="0" dirty="0" smtClean="0"/>
              <a:t>结构类型</a:t>
            </a:r>
            <a:endParaRPr b="0" dirty="0" smtClean="0"/>
          </a:p>
        </p:txBody>
      </p:sp>
      <p:sp>
        <p:nvSpPr>
          <p:cNvPr id="5" name="文本框 4"/>
          <p:cNvSpPr txBox="1"/>
          <p:nvPr/>
        </p:nvSpPr>
        <p:spPr>
          <a:xfrm>
            <a:off x="1129030" y="862330"/>
            <a:ext cx="8529955" cy="645160"/>
          </a:xfrm>
          <a:prstGeom prst="rect">
            <a:avLst/>
          </a:prstGeom>
          <a:noFill/>
        </p:spPr>
        <p:txBody>
          <a:bodyPr wrap="square" rtlCol="0" anchor="t">
            <a:spAutoFit/>
          </a:bodyPr>
          <a:p>
            <a:r>
              <a:rPr lang="zh-CN" altLang="en-US"/>
              <a:t>标准5QI到5G Qos特性的映射</a:t>
            </a:r>
            <a:endParaRPr lang="zh-CN" altLang="en-US"/>
          </a:p>
          <a:p>
            <a:endParaRPr lang="zh-CN" altLang="en-US"/>
          </a:p>
        </p:txBody>
      </p:sp>
      <p:pic>
        <p:nvPicPr>
          <p:cNvPr id="2" name="图片 1"/>
          <p:cNvPicPr>
            <a:picLocks noChangeAspect="1"/>
          </p:cNvPicPr>
          <p:nvPr>
            <p:custDataLst>
              <p:tags r:id="rId2"/>
            </p:custDataLst>
          </p:nvPr>
        </p:nvPicPr>
        <p:blipFill>
          <a:blip r:embed="rId3"/>
          <a:stretch>
            <a:fillRect/>
          </a:stretch>
        </p:blipFill>
        <p:spPr>
          <a:xfrm>
            <a:off x="628015" y="945515"/>
            <a:ext cx="10962640" cy="557022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3714733" y="2952747"/>
            <a:ext cx="3840480" cy="829945"/>
          </a:xfrm>
          <a:prstGeom prst="rect">
            <a:avLst/>
          </a:prstGeom>
        </p:spPr>
        <p:txBody>
          <a:bodyPr wrap="none">
            <a:spAutoFit/>
          </a:bodyPr>
          <a:lstStyle/>
          <a:p>
            <a:pPr defTabSz="1219200"/>
            <a:r>
              <a:rPr lang="zh-CN" altLang="en-US" sz="4800" kern="0" dirty="0" smtClean="0">
                <a:solidFill>
                  <a:prstClr val="white"/>
                </a:solidFill>
                <a:latin typeface="微软雅黑" panose="020B0503020204020204" pitchFamily="34" charset="-122"/>
                <a:ea typeface="微软雅黑" panose="020B0503020204020204" pitchFamily="34" charset="-122"/>
              </a:rPr>
              <a:t>网络故障处理</a:t>
            </a:r>
            <a:endParaRPr lang="zh-CN" altLang="en-US" sz="4800" kern="0" dirty="0" smtClean="0">
              <a:solidFill>
                <a:prstClr val="white"/>
              </a:solidFill>
              <a:latin typeface="微软雅黑" panose="020B0503020204020204" pitchFamily="34" charset="-122"/>
              <a:ea typeface="微软雅黑" panose="020B0503020204020204" pitchFamily="34" charset="-122"/>
            </a:endParaRPr>
          </a:p>
        </p:txBody>
      </p:sp>
      <p:sp>
        <p:nvSpPr>
          <p:cNvPr id="14" name="椭圆 13"/>
          <p:cNvSpPr/>
          <p:nvPr/>
        </p:nvSpPr>
        <p:spPr>
          <a:xfrm>
            <a:off x="1428717" y="2381243"/>
            <a:ext cx="1809763" cy="1809763"/>
          </a:xfrm>
          <a:prstGeom prst="ellipse">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z="5335" dirty="0">
                <a:solidFill>
                  <a:prstClr val="white"/>
                </a:solidFill>
                <a:latin typeface="微软雅黑" panose="020B0503020204020204" pitchFamily="34" charset="-122"/>
                <a:ea typeface="微软雅黑" panose="020B0503020204020204" pitchFamily="34" charset="-122"/>
              </a:rPr>
              <a:t>03</a:t>
            </a:r>
            <a:endParaRPr lang="en-US" altLang="zh-CN" sz="5335"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2000" b="-2000"/>
          </a:stretch>
        </a:blip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210526" y="119755"/>
            <a:ext cx="11351684" cy="769684"/>
          </a:xfrm>
        </p:spPr>
        <p:txBody>
          <a:bodyPr/>
          <a:lstStyle/>
          <a:p>
            <a:pPr algn="l"/>
            <a:r>
              <a:rPr smtClean="0">
                <a:sym typeface="+mn-ea"/>
                <a:hlinkClick r:id="rId2" action="ppaction://hlinkfile"/>
              </a:rPr>
              <a:t>网络故障处理</a:t>
            </a:r>
            <a:endParaRPr smtClean="0">
              <a:sym typeface="+mn-ea"/>
            </a:endParaRPr>
          </a:p>
        </p:txBody>
      </p:sp>
      <p:sp>
        <p:nvSpPr>
          <p:cNvPr id="315" name="Шестеренка"/>
          <p:cNvSpPr/>
          <p:nvPr>
            <p:custDataLst>
              <p:tags r:id="rId3"/>
            </p:custDataLst>
          </p:nvPr>
        </p:nvSpPr>
        <p:spPr>
          <a:xfrm rot="1529528">
            <a:off x="3663841" y="2556897"/>
            <a:ext cx="2095764" cy="209617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CFCDD0"/>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19" name="Фигура"/>
          <p:cNvSpPr/>
          <p:nvPr>
            <p:custDataLst>
              <p:tags r:id="rId4"/>
            </p:custDataLst>
          </p:nvPr>
        </p:nvSpPr>
        <p:spPr>
          <a:xfrm>
            <a:off x="3975701" y="2287925"/>
            <a:ext cx="1472092" cy="147207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8" y="0"/>
                  <a:pt x="9840" y="0"/>
                </a:cubicBezTo>
                <a:close/>
                <a:moveTo>
                  <a:pt x="9840" y="1933"/>
                </a:moveTo>
                <a:cubicBezTo>
                  <a:pt x="11885" y="1933"/>
                  <a:pt x="13929" y="2751"/>
                  <a:pt x="15489" y="4384"/>
                </a:cubicBezTo>
                <a:cubicBezTo>
                  <a:pt x="18610" y="7650"/>
                  <a:pt x="18610" y="12945"/>
                  <a:pt x="15489" y="16210"/>
                </a:cubicBezTo>
                <a:cubicBezTo>
                  <a:pt x="12369" y="19476"/>
                  <a:pt x="7309" y="19476"/>
                  <a:pt x="4189" y="16210"/>
                </a:cubicBezTo>
                <a:cubicBezTo>
                  <a:pt x="1068" y="12945"/>
                  <a:pt x="1068" y="7650"/>
                  <a:pt x="4189" y="4384"/>
                </a:cubicBezTo>
                <a:cubicBezTo>
                  <a:pt x="5749" y="2751"/>
                  <a:pt x="7795" y="1933"/>
                  <a:pt x="9840" y="1933"/>
                </a:cubicBezTo>
                <a:close/>
              </a:path>
            </a:pathLst>
          </a:custGeom>
          <a:solidFill>
            <a:srgbClr val="000000">
              <a:alpha val="9954"/>
            </a:srgbClr>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20" name="Кружок"/>
          <p:cNvSpPr/>
          <p:nvPr>
            <p:custDataLst>
              <p:tags r:id="rId5"/>
            </p:custDataLst>
          </p:nvPr>
        </p:nvSpPr>
        <p:spPr>
          <a:xfrm>
            <a:off x="4320506" y="2632730"/>
            <a:ext cx="782430" cy="782430"/>
          </a:xfrm>
          <a:prstGeom prst="ellipse">
            <a:avLst/>
          </a:prstGeom>
          <a:solidFill>
            <a:srgbClr val="2196F3"/>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16" name="Шестеренка"/>
          <p:cNvSpPr/>
          <p:nvPr>
            <p:custDataLst>
              <p:tags r:id="rId6"/>
            </p:custDataLst>
          </p:nvPr>
        </p:nvSpPr>
        <p:spPr>
          <a:xfrm rot="2249932">
            <a:off x="6485438" y="3024467"/>
            <a:ext cx="2095764" cy="209617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CFCDD0"/>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21" name="Фигура"/>
          <p:cNvSpPr/>
          <p:nvPr>
            <p:custDataLst>
              <p:tags r:id="rId7"/>
            </p:custDataLst>
          </p:nvPr>
        </p:nvSpPr>
        <p:spPr>
          <a:xfrm>
            <a:off x="6797298" y="3336520"/>
            <a:ext cx="1472092" cy="147207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8" y="0"/>
                  <a:pt x="9840" y="0"/>
                </a:cubicBezTo>
                <a:close/>
                <a:moveTo>
                  <a:pt x="9840" y="1933"/>
                </a:moveTo>
                <a:cubicBezTo>
                  <a:pt x="11885" y="1933"/>
                  <a:pt x="13929" y="2751"/>
                  <a:pt x="15489" y="4384"/>
                </a:cubicBezTo>
                <a:cubicBezTo>
                  <a:pt x="18610" y="7650"/>
                  <a:pt x="18610" y="12945"/>
                  <a:pt x="15489" y="16210"/>
                </a:cubicBezTo>
                <a:cubicBezTo>
                  <a:pt x="12369" y="19476"/>
                  <a:pt x="7309" y="19476"/>
                  <a:pt x="4189" y="16210"/>
                </a:cubicBezTo>
                <a:cubicBezTo>
                  <a:pt x="1068" y="12945"/>
                  <a:pt x="1068" y="7650"/>
                  <a:pt x="4189" y="4384"/>
                </a:cubicBezTo>
                <a:cubicBezTo>
                  <a:pt x="5749" y="2751"/>
                  <a:pt x="7795" y="1933"/>
                  <a:pt x="9840" y="1933"/>
                </a:cubicBezTo>
                <a:close/>
              </a:path>
            </a:pathLst>
          </a:custGeom>
          <a:solidFill>
            <a:srgbClr val="000000">
              <a:alpha val="9954"/>
            </a:srgbClr>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22" name="Кружок"/>
          <p:cNvSpPr/>
          <p:nvPr>
            <p:custDataLst>
              <p:tags r:id="rId8"/>
            </p:custDataLst>
          </p:nvPr>
        </p:nvSpPr>
        <p:spPr>
          <a:xfrm>
            <a:off x="7142103" y="3681325"/>
            <a:ext cx="782430" cy="782430"/>
          </a:xfrm>
          <a:prstGeom prst="ellipse">
            <a:avLst/>
          </a:prstGeom>
          <a:solidFill>
            <a:srgbClr val="2196F3"/>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18" name="Шестеренка"/>
          <p:cNvSpPr/>
          <p:nvPr>
            <p:custDataLst>
              <p:tags r:id="rId9"/>
            </p:custDataLst>
          </p:nvPr>
        </p:nvSpPr>
        <p:spPr>
          <a:xfrm>
            <a:off x="829885" y="3024467"/>
            <a:ext cx="2095766" cy="209617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CFCDD0"/>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25" name="Фигура"/>
          <p:cNvSpPr/>
          <p:nvPr>
            <p:custDataLst>
              <p:tags r:id="rId10"/>
            </p:custDataLst>
          </p:nvPr>
        </p:nvSpPr>
        <p:spPr>
          <a:xfrm>
            <a:off x="1141746" y="3336520"/>
            <a:ext cx="1472093" cy="147207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8" y="0"/>
                  <a:pt x="9840" y="0"/>
                </a:cubicBezTo>
                <a:close/>
                <a:moveTo>
                  <a:pt x="9840" y="1933"/>
                </a:moveTo>
                <a:cubicBezTo>
                  <a:pt x="11885" y="1933"/>
                  <a:pt x="13929" y="2751"/>
                  <a:pt x="15489" y="4384"/>
                </a:cubicBezTo>
                <a:cubicBezTo>
                  <a:pt x="18610" y="7650"/>
                  <a:pt x="18610" y="12945"/>
                  <a:pt x="15489" y="16210"/>
                </a:cubicBezTo>
                <a:cubicBezTo>
                  <a:pt x="12369" y="19476"/>
                  <a:pt x="7309" y="19476"/>
                  <a:pt x="4189" y="16210"/>
                </a:cubicBezTo>
                <a:cubicBezTo>
                  <a:pt x="1068" y="12945"/>
                  <a:pt x="1068" y="7650"/>
                  <a:pt x="4189" y="4384"/>
                </a:cubicBezTo>
                <a:cubicBezTo>
                  <a:pt x="5749" y="2751"/>
                  <a:pt x="7795" y="1933"/>
                  <a:pt x="9840" y="1933"/>
                </a:cubicBezTo>
                <a:close/>
              </a:path>
            </a:pathLst>
          </a:custGeom>
          <a:solidFill>
            <a:srgbClr val="000000">
              <a:alpha val="9954"/>
            </a:srgbClr>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26" name="Кружок"/>
          <p:cNvSpPr/>
          <p:nvPr>
            <p:custDataLst>
              <p:tags r:id="rId11"/>
            </p:custDataLst>
          </p:nvPr>
        </p:nvSpPr>
        <p:spPr>
          <a:xfrm>
            <a:off x="1486551" y="3681325"/>
            <a:ext cx="782430" cy="782430"/>
          </a:xfrm>
          <a:prstGeom prst="ellipse">
            <a:avLst/>
          </a:prstGeom>
          <a:solidFill>
            <a:srgbClr val="2196F3"/>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7" name="圆角矩形 6"/>
          <p:cNvSpPr/>
          <p:nvPr>
            <p:custDataLst>
              <p:tags r:id="rId12"/>
            </p:custDataLst>
          </p:nvPr>
        </p:nvSpPr>
        <p:spPr>
          <a:xfrm rot="20365749">
            <a:off x="1177695" y="2955683"/>
            <a:ext cx="4220654" cy="1182505"/>
          </a:xfrm>
          <a:prstGeom prst="roundRect">
            <a:avLst>
              <a:gd name="adj" fmla="val 50000"/>
            </a:avLst>
          </a:prstGeom>
          <a:noFill/>
          <a:ln w="28575" cap="flat" cmpd="sng" algn="ctr">
            <a:solidFill>
              <a:srgbClr val="2196F3"/>
            </a:solidFill>
            <a:prstDash val="solid"/>
            <a:miter lim="800000"/>
          </a:ln>
          <a:effectLst/>
        </p:spPr>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51" name="圆角矩形 50"/>
          <p:cNvSpPr/>
          <p:nvPr>
            <p:custDataLst>
              <p:tags r:id="rId13"/>
            </p:custDataLst>
          </p:nvPr>
        </p:nvSpPr>
        <p:spPr>
          <a:xfrm rot="1234251" flipH="1">
            <a:off x="4025094" y="2955683"/>
            <a:ext cx="4220654" cy="1182505"/>
          </a:xfrm>
          <a:prstGeom prst="roundRect">
            <a:avLst>
              <a:gd name="adj" fmla="val 50000"/>
            </a:avLst>
          </a:prstGeom>
          <a:noFill/>
          <a:ln w="28575" cap="flat" cmpd="sng" algn="ctr">
            <a:solidFill>
              <a:srgbClr val="2196F3"/>
            </a:solidFill>
            <a:prstDash val="solid"/>
            <a:miter lim="800000"/>
          </a:ln>
          <a:effectLst/>
        </p:spPr>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9" name="文本框 8"/>
          <p:cNvSpPr txBox="1"/>
          <p:nvPr>
            <p:custDataLst>
              <p:tags r:id="rId14"/>
            </p:custDataLst>
          </p:nvPr>
        </p:nvSpPr>
        <p:spPr>
          <a:xfrm>
            <a:off x="1657195" y="3887887"/>
            <a:ext cx="441146" cy="369332"/>
          </a:xfrm>
          <a:prstGeom prst="rect">
            <a:avLst/>
          </a:prstGeom>
          <a:noFill/>
        </p:spPr>
        <p:txBody>
          <a:bodyPr wrap="none" rtlCol="0">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01</a:t>
            </a:r>
            <a:endParaRPr kumimoji="1"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54" name="文本框 53"/>
          <p:cNvSpPr txBox="1"/>
          <p:nvPr>
            <p:custDataLst>
              <p:tags r:id="rId15"/>
            </p:custDataLst>
          </p:nvPr>
        </p:nvSpPr>
        <p:spPr>
          <a:xfrm>
            <a:off x="4491150" y="2839292"/>
            <a:ext cx="441146" cy="369332"/>
          </a:xfrm>
          <a:prstGeom prst="rect">
            <a:avLst/>
          </a:prstGeom>
          <a:noFill/>
        </p:spPr>
        <p:txBody>
          <a:bodyPr wrap="none" rtlCol="0">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02</a:t>
            </a:r>
            <a:endParaRPr kumimoji="1"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55" name="文本框 54"/>
          <p:cNvSpPr txBox="1"/>
          <p:nvPr>
            <p:custDataLst>
              <p:tags r:id="rId16"/>
            </p:custDataLst>
          </p:nvPr>
        </p:nvSpPr>
        <p:spPr>
          <a:xfrm>
            <a:off x="7312747" y="3887887"/>
            <a:ext cx="441146" cy="369332"/>
          </a:xfrm>
          <a:prstGeom prst="rect">
            <a:avLst/>
          </a:prstGeom>
          <a:noFill/>
        </p:spPr>
        <p:txBody>
          <a:bodyPr wrap="none" rtlCol="0">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03</a:t>
            </a:r>
            <a:endParaRPr kumimoji="1"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10" name="文本框 9"/>
          <p:cNvSpPr txBox="1"/>
          <p:nvPr>
            <p:custDataLst>
              <p:tags r:id="rId17"/>
            </p:custDataLst>
          </p:nvPr>
        </p:nvSpPr>
        <p:spPr>
          <a:xfrm>
            <a:off x="654307" y="2469960"/>
            <a:ext cx="2446918" cy="369332"/>
          </a:xfrm>
          <a:prstGeom prst="rect">
            <a:avLst/>
          </a:prstGeom>
          <a:noFill/>
        </p:spPr>
        <p:txBody>
          <a:bodyPr wrap="square" tIns="0" rtlCol="0">
            <a:normAutofit lnSpcReduction="10000"/>
          </a:bodyPr>
          <a:p>
            <a:pPr lvl="0" algn="ctr" defTabSz="457200">
              <a:lnSpc>
                <a:spcPct val="120000"/>
              </a:lnSpc>
              <a:defRPr/>
            </a:pPr>
            <a:r>
              <a:rPr kumimoji="1" lang="zh-CN" altLang="en-US" b="1" spc="300">
                <a:solidFill>
                  <a:srgbClr val="2196F3"/>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定位</a:t>
            </a:r>
            <a:endParaRPr kumimoji="1" lang="zh-CN" altLang="en-US" b="1" spc="300">
              <a:solidFill>
                <a:srgbClr val="2196F3"/>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2" name="文本框 21"/>
          <p:cNvSpPr txBox="1"/>
          <p:nvPr>
            <p:custDataLst>
              <p:tags r:id="rId18"/>
            </p:custDataLst>
          </p:nvPr>
        </p:nvSpPr>
        <p:spPr>
          <a:xfrm>
            <a:off x="654307" y="1372252"/>
            <a:ext cx="2446918" cy="1061829"/>
          </a:xfrm>
          <a:prstGeom prst="rect">
            <a:avLst/>
          </a:prstGeom>
          <a:noFill/>
        </p:spPr>
        <p:txBody>
          <a:bodyPr wrap="square" bIns="0" rtlCol="0" anchor="b" anchorCtr="0">
            <a:normAutofit/>
          </a:bodyPr>
          <a:p>
            <a:pPr lvl="0" algn="ctr" defTabSz="457200">
              <a:lnSpc>
                <a:spcPct val="120000"/>
              </a:lnSpc>
              <a:defRPr/>
            </a:pPr>
            <a:r>
              <a:rPr kumimoji="1" lang="zh-CN" altLang="en-US" sz="1200" spc="15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单击此处添加文本具体内容，简明扼要的阐述您的观点。</a:t>
            </a:r>
            <a:endParaRPr kumimoji="1" lang="zh-CN" altLang="en-US" sz="1200" spc="15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3" name="文本框 22"/>
          <p:cNvSpPr txBox="1"/>
          <p:nvPr>
            <p:custDataLst>
              <p:tags r:id="rId19"/>
            </p:custDataLst>
          </p:nvPr>
        </p:nvSpPr>
        <p:spPr>
          <a:xfrm>
            <a:off x="3493348" y="4311292"/>
            <a:ext cx="2446761" cy="369332"/>
          </a:xfrm>
          <a:prstGeom prst="rect">
            <a:avLst/>
          </a:prstGeom>
          <a:noFill/>
        </p:spPr>
        <p:txBody>
          <a:bodyPr wrap="square" bIns="0" rtlCol="0" anchor="b" anchorCtr="0">
            <a:normAutofit lnSpcReduction="10000"/>
          </a:bodyPr>
          <a:p>
            <a:pPr lvl="0" algn="ctr" defTabSz="457200">
              <a:lnSpc>
                <a:spcPct val="120000"/>
              </a:lnSpc>
              <a:defRPr/>
            </a:pPr>
            <a:r>
              <a:rPr kumimoji="1" lang="zh-CN" altLang="en-US" b="1" spc="300">
                <a:solidFill>
                  <a:srgbClr val="2196F3"/>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分析</a:t>
            </a:r>
            <a:endParaRPr kumimoji="1" lang="zh-CN" altLang="en-US" b="1" spc="300">
              <a:solidFill>
                <a:srgbClr val="2196F3"/>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5" name="文本框 24"/>
          <p:cNvSpPr txBox="1"/>
          <p:nvPr>
            <p:custDataLst>
              <p:tags r:id="rId20"/>
            </p:custDataLst>
          </p:nvPr>
        </p:nvSpPr>
        <p:spPr>
          <a:xfrm>
            <a:off x="6307061" y="2469960"/>
            <a:ext cx="2446918" cy="369332"/>
          </a:xfrm>
          <a:prstGeom prst="rect">
            <a:avLst/>
          </a:prstGeom>
          <a:noFill/>
        </p:spPr>
        <p:txBody>
          <a:bodyPr wrap="square" tIns="0" rtlCol="0">
            <a:normAutofit lnSpcReduction="10000"/>
          </a:bodyPr>
          <a:p>
            <a:pPr lvl="0" algn="ctr" defTabSz="457200">
              <a:lnSpc>
                <a:spcPct val="120000"/>
              </a:lnSpc>
              <a:defRPr/>
            </a:pPr>
            <a:r>
              <a:rPr kumimoji="1" lang="zh-CN" altLang="en-US" b="1" spc="300">
                <a:solidFill>
                  <a:srgbClr val="2196F3"/>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处理</a:t>
            </a:r>
            <a:endParaRPr kumimoji="1" lang="zh-CN" altLang="en-US" b="1" spc="300">
              <a:solidFill>
                <a:srgbClr val="2196F3"/>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5" name="Шестеренка"/>
          <p:cNvSpPr/>
          <p:nvPr>
            <p:custDataLst>
              <p:tags r:id="rId21"/>
            </p:custDataLst>
          </p:nvPr>
        </p:nvSpPr>
        <p:spPr>
          <a:xfrm rot="1529528">
            <a:off x="9297024" y="2556897"/>
            <a:ext cx="2095764" cy="2096172"/>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CFCDD0"/>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6" name="Фигура"/>
          <p:cNvSpPr/>
          <p:nvPr>
            <p:custDataLst>
              <p:tags r:id="rId22"/>
            </p:custDataLst>
          </p:nvPr>
        </p:nvSpPr>
        <p:spPr>
          <a:xfrm>
            <a:off x="9608884" y="2287925"/>
            <a:ext cx="1472092" cy="147207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8" y="0"/>
                  <a:pt x="9840" y="0"/>
                </a:cubicBezTo>
                <a:close/>
                <a:moveTo>
                  <a:pt x="9840" y="1933"/>
                </a:moveTo>
                <a:cubicBezTo>
                  <a:pt x="11885" y="1933"/>
                  <a:pt x="13929" y="2751"/>
                  <a:pt x="15489" y="4384"/>
                </a:cubicBezTo>
                <a:cubicBezTo>
                  <a:pt x="18610" y="7650"/>
                  <a:pt x="18610" y="12945"/>
                  <a:pt x="15489" y="16210"/>
                </a:cubicBezTo>
                <a:cubicBezTo>
                  <a:pt x="12369" y="19476"/>
                  <a:pt x="7309" y="19476"/>
                  <a:pt x="4189" y="16210"/>
                </a:cubicBezTo>
                <a:cubicBezTo>
                  <a:pt x="1068" y="12945"/>
                  <a:pt x="1068" y="7650"/>
                  <a:pt x="4189" y="4384"/>
                </a:cubicBezTo>
                <a:cubicBezTo>
                  <a:pt x="5749" y="2751"/>
                  <a:pt x="7795" y="1933"/>
                  <a:pt x="9840" y="1933"/>
                </a:cubicBezTo>
                <a:close/>
              </a:path>
            </a:pathLst>
          </a:custGeom>
          <a:solidFill>
            <a:srgbClr val="000000">
              <a:alpha val="9954"/>
            </a:srgbClr>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7" name="Кружок"/>
          <p:cNvSpPr/>
          <p:nvPr>
            <p:custDataLst>
              <p:tags r:id="rId23"/>
            </p:custDataLst>
          </p:nvPr>
        </p:nvSpPr>
        <p:spPr>
          <a:xfrm>
            <a:off x="9953689" y="2632730"/>
            <a:ext cx="782430" cy="782430"/>
          </a:xfrm>
          <a:prstGeom prst="ellipse">
            <a:avLst/>
          </a:prstGeom>
          <a:solidFill>
            <a:srgbClr val="2196F3"/>
          </a:solidFill>
          <a:ln w="12700" cap="flat">
            <a:noFill/>
            <a:miter lim="400000"/>
          </a:ln>
          <a:effectLst/>
        </p:spPr>
        <p:txBody>
          <a:bodyPr wrap="square" lIns="19050" tIns="19050" rIns="19050" bIns="19050" numCol="1" anchor="ctr">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8" name="文本框 37"/>
          <p:cNvSpPr txBox="1"/>
          <p:nvPr>
            <p:custDataLst>
              <p:tags r:id="rId24"/>
            </p:custDataLst>
          </p:nvPr>
        </p:nvSpPr>
        <p:spPr>
          <a:xfrm>
            <a:off x="10124333" y="2839292"/>
            <a:ext cx="441146" cy="369332"/>
          </a:xfrm>
          <a:prstGeom prst="rect">
            <a:avLst/>
          </a:prstGeom>
          <a:noFill/>
        </p:spPr>
        <p:txBody>
          <a:bodyPr wrap="none" rtlCol="0">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04</a:t>
            </a:r>
            <a:endParaRPr kumimoji="1"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9" name="文本框 38"/>
          <p:cNvSpPr txBox="1"/>
          <p:nvPr>
            <p:custDataLst>
              <p:tags r:id="rId25"/>
            </p:custDataLst>
          </p:nvPr>
        </p:nvSpPr>
        <p:spPr>
          <a:xfrm>
            <a:off x="9126374" y="4320817"/>
            <a:ext cx="2444274" cy="369332"/>
          </a:xfrm>
          <a:prstGeom prst="rect">
            <a:avLst/>
          </a:prstGeom>
          <a:noFill/>
        </p:spPr>
        <p:txBody>
          <a:bodyPr wrap="square" bIns="0" rtlCol="0" anchor="b" anchorCtr="0">
            <a:normAutofit lnSpcReduction="10000"/>
          </a:bodyPr>
          <a:p>
            <a:pPr lvl="0" algn="ctr" defTabSz="457200">
              <a:lnSpc>
                <a:spcPct val="120000"/>
              </a:lnSpc>
              <a:defRPr/>
            </a:pPr>
            <a:r>
              <a:rPr kumimoji="1" lang="zh-CN" altLang="en-US" b="1" spc="300">
                <a:solidFill>
                  <a:srgbClr val="2196F3"/>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验证</a:t>
            </a:r>
            <a:endParaRPr kumimoji="1" lang="zh-CN" altLang="en-US" b="1" spc="300">
              <a:solidFill>
                <a:srgbClr val="2196F3"/>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2" name="圆角矩形 41"/>
          <p:cNvSpPr/>
          <p:nvPr>
            <p:custDataLst>
              <p:tags r:id="rId26"/>
            </p:custDataLst>
          </p:nvPr>
        </p:nvSpPr>
        <p:spPr>
          <a:xfrm rot="20365749">
            <a:off x="6829928" y="2955683"/>
            <a:ext cx="4220654" cy="1182505"/>
          </a:xfrm>
          <a:prstGeom prst="roundRect">
            <a:avLst>
              <a:gd name="adj" fmla="val 50000"/>
            </a:avLst>
          </a:prstGeom>
          <a:noFill/>
          <a:ln w="28575" cap="flat" cmpd="sng" algn="ctr">
            <a:solidFill>
              <a:srgbClr val="2196F3"/>
            </a:solidFill>
            <a:prstDash val="solid"/>
            <a:miter lim="800000"/>
          </a:ln>
          <a:effectLst/>
        </p:spPr>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rgbClr val="22222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pic>
        <p:nvPicPr>
          <p:cNvPr id="16" name="图片 15"/>
          <p:cNvPicPr>
            <a:picLocks noChangeAspect="1"/>
          </p:cNvPicPr>
          <p:nvPr/>
        </p:nvPicPr>
        <p:blipFill>
          <a:blip r:embed="rId27"/>
          <a:srcRect l="2745"/>
          <a:stretch>
            <a:fillRect/>
          </a:stretch>
        </p:blipFill>
        <p:spPr>
          <a:xfrm>
            <a:off x="6313805" y="153035"/>
            <a:ext cx="2812415" cy="2134870"/>
          </a:xfrm>
          <a:prstGeom prst="rect">
            <a:avLst/>
          </a:prstGeom>
        </p:spPr>
      </p:pic>
      <p:pic>
        <p:nvPicPr>
          <p:cNvPr id="2" name="图片 1"/>
          <p:cNvPicPr>
            <a:picLocks noChangeAspect="1"/>
          </p:cNvPicPr>
          <p:nvPr/>
        </p:nvPicPr>
        <p:blipFill>
          <a:blip r:embed="rId28"/>
          <a:stretch>
            <a:fillRect/>
          </a:stretch>
        </p:blipFill>
        <p:spPr>
          <a:xfrm>
            <a:off x="1657350" y="5260340"/>
            <a:ext cx="8143875" cy="1104900"/>
          </a:xfrm>
          <a:prstGeom prst="rect">
            <a:avLst/>
          </a:prstGeom>
        </p:spPr>
      </p:pic>
      <p:pic>
        <p:nvPicPr>
          <p:cNvPr id="4" name="图片 3"/>
          <p:cNvPicPr>
            <a:picLocks noChangeAspect="1"/>
          </p:cNvPicPr>
          <p:nvPr/>
        </p:nvPicPr>
        <p:blipFill>
          <a:blip r:embed="rId29"/>
          <a:stretch>
            <a:fillRect/>
          </a:stretch>
        </p:blipFill>
        <p:spPr>
          <a:xfrm>
            <a:off x="10565765" y="4690110"/>
            <a:ext cx="1075055" cy="1802765"/>
          </a:xfrm>
          <a:prstGeom prst="rect">
            <a:avLst/>
          </a:prstGeom>
        </p:spPr>
      </p:pic>
      <p:pic>
        <p:nvPicPr>
          <p:cNvPr id="5" name="图片 4"/>
          <p:cNvPicPr>
            <a:picLocks noChangeAspect="1"/>
          </p:cNvPicPr>
          <p:nvPr/>
        </p:nvPicPr>
        <p:blipFill>
          <a:blip r:embed="rId30"/>
          <a:stretch>
            <a:fillRect/>
          </a:stretch>
        </p:blipFill>
        <p:spPr>
          <a:xfrm>
            <a:off x="316230" y="974725"/>
            <a:ext cx="3873500" cy="145923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2" name="组合 21"/>
          <p:cNvGrpSpPr/>
          <p:nvPr/>
        </p:nvGrpSpPr>
        <p:grpSpPr>
          <a:xfrm>
            <a:off x="4114957" y="2181895"/>
            <a:ext cx="3962085" cy="2491758"/>
            <a:chOff x="3086218" y="1500180"/>
            <a:chExt cx="2971564" cy="1868818"/>
          </a:xfrm>
        </p:grpSpPr>
        <p:sp>
          <p:nvSpPr>
            <p:cNvPr id="7" name="TextBox 55"/>
            <p:cNvSpPr txBox="1">
              <a:spLocks noChangeArrowheads="1"/>
            </p:cNvSpPr>
            <p:nvPr/>
          </p:nvSpPr>
          <p:spPr bwMode="auto">
            <a:xfrm>
              <a:off x="3086218" y="1500180"/>
              <a:ext cx="2971564" cy="116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457200" indent="-457200" defTabSz="1219200">
                <a:lnSpc>
                  <a:spcPct val="150000"/>
                </a:lnSpc>
                <a:spcBef>
                  <a:spcPts val="585"/>
                </a:spcBef>
                <a:buClr>
                  <a:srgbClr val="008FD4"/>
                </a:buClr>
                <a:buSzPct val="70000"/>
                <a:defRPr/>
              </a:pPr>
              <a:r>
                <a:rPr lang="zh-CN" altLang="en-US" sz="7200" kern="0" dirty="0">
                  <a:solidFill>
                    <a:prstClr val="white"/>
                  </a:solidFill>
                  <a:latin typeface="微软雅黑" panose="020B0503020204020204" pitchFamily="34" charset="-122"/>
                  <a:ea typeface="微软雅黑" panose="020B0503020204020204" pitchFamily="34" charset="-122"/>
                </a:rPr>
                <a:t>谢谢观看</a:t>
              </a:r>
              <a:endParaRPr lang="en-US" altLang="zh-CN" sz="7200" kern="0" dirty="0">
                <a:solidFill>
                  <a:prstClr val="white"/>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450295" y="2786064"/>
              <a:ext cx="2214579" cy="582934"/>
              <a:chOff x="3714743" y="2786064"/>
              <a:chExt cx="2214579" cy="582934"/>
            </a:xfrm>
          </p:grpSpPr>
          <p:sp>
            <p:nvSpPr>
              <p:cNvPr id="14" name="圆角矩形 13"/>
              <p:cNvSpPr/>
              <p:nvPr/>
            </p:nvSpPr>
            <p:spPr>
              <a:xfrm>
                <a:off x="3714743" y="2786064"/>
                <a:ext cx="2214579" cy="582934"/>
              </a:xfrm>
              <a:prstGeom prst="round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15" name="TextBox 14"/>
              <p:cNvSpPr txBox="1"/>
              <p:nvPr/>
            </p:nvSpPr>
            <p:spPr>
              <a:xfrm>
                <a:off x="3866482" y="2786064"/>
                <a:ext cx="1863732" cy="561741"/>
              </a:xfrm>
              <a:prstGeom prst="rect">
                <a:avLst/>
              </a:prstGeom>
              <a:noFill/>
            </p:spPr>
            <p:txBody>
              <a:bodyPr wrap="none" rtlCol="0">
                <a:spAutoFit/>
              </a:bodyPr>
              <a:lstStyle/>
              <a:p>
                <a:pPr defTabSz="1219200"/>
                <a:r>
                  <a:rPr lang="en-US" sz="4265" dirty="0">
                    <a:solidFill>
                      <a:prstClr val="white"/>
                    </a:solidFill>
                    <a:latin typeface="微软雅黑" panose="020B0503020204020204" pitchFamily="34" charset="-122"/>
                    <a:ea typeface="微软雅黑" panose="020B0503020204020204" pitchFamily="34" charset="-122"/>
                  </a:rPr>
                  <a:t>THANKS</a:t>
                </a:r>
                <a:r>
                  <a:rPr lang="en-US" sz="2400" dirty="0">
                    <a:solidFill>
                      <a:prstClr val="white"/>
                    </a:solidFill>
                    <a:latin typeface="Calibri" panose="020F0502020204030204"/>
                  </a:rPr>
                  <a:t> </a:t>
                </a:r>
                <a:endParaRPr lang="zh-CN" altLang="en-US" sz="2400" dirty="0">
                  <a:solidFill>
                    <a:prstClr val="white"/>
                  </a:solidFill>
                  <a:latin typeface="Calibri" panose="020F0502020204030204"/>
                  <a:ea typeface="宋体" panose="02010600030101010101" pitchFamily="2" charset="-122"/>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片 71" descr="008.jpg"/>
          <p:cNvPicPr>
            <a:picLocks noChangeAspect="1"/>
          </p:cNvPicPr>
          <p:nvPr/>
        </p:nvPicPr>
        <p:blipFill>
          <a:blip r:embed="rId1"/>
          <a:srcRect l="10204" r="19825"/>
          <a:stretch>
            <a:fillRect/>
          </a:stretch>
        </p:blipFill>
        <p:spPr>
          <a:xfrm>
            <a:off x="0" y="0"/>
            <a:ext cx="4572032" cy="6858000"/>
          </a:xfrm>
          <a:prstGeom prst="rect">
            <a:avLst/>
          </a:prstGeom>
        </p:spPr>
      </p:pic>
      <p:sp>
        <p:nvSpPr>
          <p:cNvPr id="2" name="标题 1"/>
          <p:cNvSpPr>
            <a:spLocks noGrp="1"/>
          </p:cNvSpPr>
          <p:nvPr>
            <p:ph type="title"/>
          </p:nvPr>
        </p:nvSpPr>
        <p:spPr>
          <a:xfrm>
            <a:off x="1047758" y="2857496"/>
            <a:ext cx="2476517" cy="1143000"/>
          </a:xfrm>
        </p:spPr>
        <p:txBody>
          <a:bodyPr>
            <a:normAutofit fontScale="90000"/>
          </a:bodyPr>
          <a:lstStyle/>
          <a:p>
            <a:pPr>
              <a:lnSpc>
                <a:spcPct val="150000"/>
              </a:lnSpc>
            </a:pPr>
            <a:r>
              <a:rPr lang="zh-CN" altLang="en-US" sz="5335" dirty="0">
                <a:solidFill>
                  <a:schemeClr val="bg1"/>
                </a:solidFill>
                <a:latin typeface="微软雅黑" panose="020B0503020204020204" pitchFamily="34" charset="-122"/>
                <a:ea typeface="微软雅黑" panose="020B0503020204020204" pitchFamily="34" charset="-122"/>
              </a:rPr>
              <a:t>目录</a:t>
            </a:r>
            <a:br>
              <a:rPr lang="en-US" altLang="zh-CN" sz="4265" dirty="0">
                <a:solidFill>
                  <a:schemeClr val="bg1"/>
                </a:solidFill>
                <a:latin typeface="方正细圆简体" pitchFamily="65" charset="-122"/>
                <a:ea typeface="方正细圆简体" pitchFamily="65" charset="-122"/>
              </a:rPr>
            </a:br>
            <a:r>
              <a:rPr lang="en-US" altLang="zh-CN" sz="2665" dirty="0">
                <a:solidFill>
                  <a:schemeClr val="bg1"/>
                </a:solidFill>
                <a:latin typeface="方正细圆简体" pitchFamily="65" charset="-122"/>
                <a:ea typeface="方正细圆简体" pitchFamily="65" charset="-122"/>
              </a:rPr>
              <a:t>CONTENTS</a:t>
            </a:r>
            <a:endParaRPr lang="zh-CN" altLang="en-US" sz="2665" dirty="0">
              <a:solidFill>
                <a:schemeClr val="bg1"/>
              </a:solidFill>
              <a:latin typeface="方正细圆简体" pitchFamily="65" charset="-122"/>
              <a:ea typeface="方正细圆简体" pitchFamily="65" charset="-122"/>
            </a:endParaRPr>
          </a:p>
        </p:txBody>
      </p:sp>
      <p:grpSp>
        <p:nvGrpSpPr>
          <p:cNvPr id="19" name="组合 18"/>
          <p:cNvGrpSpPr/>
          <p:nvPr/>
        </p:nvGrpSpPr>
        <p:grpSpPr>
          <a:xfrm>
            <a:off x="6334125" y="2527716"/>
            <a:ext cx="3669030" cy="762005"/>
            <a:chOff x="9744" y="4461"/>
            <a:chExt cx="5778" cy="1200"/>
          </a:xfrm>
        </p:grpSpPr>
        <p:sp>
          <p:nvSpPr>
            <p:cNvPr id="81" name="椭圆 80"/>
            <p:cNvSpPr/>
            <p:nvPr/>
          </p:nvSpPr>
          <p:spPr>
            <a:xfrm>
              <a:off x="9744" y="4461"/>
              <a:ext cx="1200" cy="1200"/>
            </a:xfrm>
            <a:prstGeom prst="ellipse">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z="1865" dirty="0">
                  <a:solidFill>
                    <a:prstClr val="white"/>
                  </a:solidFill>
                  <a:latin typeface="微软雅黑" panose="020B0503020204020204" pitchFamily="34" charset="-122"/>
                  <a:ea typeface="微软雅黑" panose="020B0503020204020204" pitchFamily="34" charset="-122"/>
                </a:rPr>
                <a:t>02</a:t>
              </a:r>
              <a:endParaRPr lang="zh-CN" altLang="en-US" sz="1865" dirty="0">
                <a:solidFill>
                  <a:prstClr val="white"/>
                </a:solidFill>
                <a:latin typeface="微软雅黑" panose="020B0503020204020204" pitchFamily="34" charset="-122"/>
                <a:ea typeface="微软雅黑" panose="020B0503020204020204" pitchFamily="34" charset="-122"/>
              </a:endParaRPr>
            </a:p>
          </p:txBody>
        </p:sp>
        <p:sp>
          <p:nvSpPr>
            <p:cNvPr id="82" name="矩形 81"/>
            <p:cNvSpPr/>
            <p:nvPr/>
          </p:nvSpPr>
          <p:spPr>
            <a:xfrm>
              <a:off x="11394" y="4698"/>
              <a:ext cx="4128" cy="725"/>
            </a:xfrm>
            <a:prstGeom prst="rect">
              <a:avLst/>
            </a:prstGeom>
          </p:spPr>
          <p:txBody>
            <a:bodyPr wrap="none">
              <a:spAutoFit/>
            </a:bodyPr>
            <a:lstStyle/>
            <a:p>
              <a:pPr algn="l" defTabSz="1219200"/>
              <a:r>
                <a:rPr lang="zh-CN" altLang="en-US" sz="2400" kern="0" dirty="0">
                  <a:solidFill>
                    <a:srgbClr val="404040"/>
                  </a:solidFill>
                  <a:latin typeface="微软雅黑" panose="020B0503020204020204" pitchFamily="34" charset="-122"/>
                  <a:ea typeface="微软雅黑" panose="020B0503020204020204" pitchFamily="34" charset="-122"/>
                </a:rPr>
                <a:t>移动</a:t>
              </a:r>
              <a:r>
                <a:rPr lang="zh-CN" altLang="en-US" sz="2400" kern="0" dirty="0">
                  <a:solidFill>
                    <a:srgbClr val="404040"/>
                  </a:solidFill>
                  <a:latin typeface="微软雅黑" panose="020B0503020204020204" pitchFamily="34" charset="-122"/>
                  <a:ea typeface="微软雅黑" panose="020B0503020204020204" pitchFamily="34" charset="-122"/>
                </a:rPr>
                <a:t>网络参数配置</a:t>
              </a:r>
              <a:endParaRPr lang="zh-CN" altLang="en-US" sz="2400" kern="0" dirty="0">
                <a:solidFill>
                  <a:srgbClr val="404040"/>
                </a:solidFill>
                <a:latin typeface="微软雅黑" panose="020B0503020204020204" pitchFamily="34" charset="-122"/>
                <a:ea typeface="微软雅黑" panose="020B0503020204020204" pitchFamily="34" charset="-122"/>
              </a:endParaRPr>
            </a:p>
          </p:txBody>
        </p:sp>
      </p:grpSp>
      <p:sp>
        <p:nvSpPr>
          <p:cNvPr id="92" name="圆角矩形 91"/>
          <p:cNvSpPr/>
          <p:nvPr/>
        </p:nvSpPr>
        <p:spPr>
          <a:xfrm>
            <a:off x="1095383" y="3714752"/>
            <a:ext cx="2381267" cy="571504"/>
          </a:xfrm>
          <a:prstGeom prst="round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grpSp>
        <p:nvGrpSpPr>
          <p:cNvPr id="21" name="组合 20"/>
          <p:cNvGrpSpPr/>
          <p:nvPr/>
        </p:nvGrpSpPr>
        <p:grpSpPr>
          <a:xfrm>
            <a:off x="6334125" y="3695481"/>
            <a:ext cx="3059430" cy="762005"/>
            <a:chOff x="9975" y="7695"/>
            <a:chExt cx="4818" cy="1200"/>
          </a:xfrm>
        </p:grpSpPr>
        <p:sp>
          <p:nvSpPr>
            <p:cNvPr id="15" name="椭圆 14"/>
            <p:cNvSpPr/>
            <p:nvPr/>
          </p:nvSpPr>
          <p:spPr>
            <a:xfrm>
              <a:off x="9975" y="7695"/>
              <a:ext cx="1200" cy="1200"/>
            </a:xfrm>
            <a:prstGeom prst="ellipse">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r>
                <a:rPr lang="en-US" altLang="zh-CN" sz="1865" dirty="0">
                  <a:solidFill>
                    <a:prstClr val="white"/>
                  </a:solidFill>
                  <a:latin typeface="微软雅黑" panose="020B0503020204020204" pitchFamily="34" charset="-122"/>
                  <a:ea typeface="微软雅黑" panose="020B0503020204020204" pitchFamily="34" charset="-122"/>
                </a:rPr>
                <a:t>03</a:t>
              </a:r>
              <a:endParaRPr lang="en-US" sz="1865"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a:off x="11625" y="7932"/>
              <a:ext cx="3168" cy="725"/>
            </a:xfrm>
            <a:prstGeom prst="rect">
              <a:avLst/>
            </a:prstGeom>
          </p:spPr>
          <p:txBody>
            <a:bodyPr wrap="none">
              <a:spAutoFit/>
            </a:bodyPr>
            <a:p>
              <a:pPr algn="l" defTabSz="1219200"/>
              <a:r>
                <a:rPr lang="zh-CN" altLang="en-US" sz="2400" kern="0" dirty="0">
                  <a:solidFill>
                    <a:srgbClr val="404040"/>
                  </a:solidFill>
                  <a:latin typeface="微软雅黑" panose="020B0503020204020204" pitchFamily="34" charset="-122"/>
                  <a:ea typeface="微软雅黑" panose="020B0503020204020204" pitchFamily="34" charset="-122"/>
                </a:rPr>
                <a:t>网络故障处理</a:t>
              </a:r>
              <a:endParaRPr lang="zh-CN" altLang="en-US" sz="2400" kern="0" dirty="0">
                <a:solidFill>
                  <a:srgbClr val="40404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34125" y="1245651"/>
            <a:ext cx="3973830" cy="762005"/>
            <a:chOff x="9744" y="4461"/>
            <a:chExt cx="6258" cy="1200"/>
          </a:xfrm>
        </p:grpSpPr>
        <p:sp>
          <p:nvSpPr>
            <p:cNvPr id="4" name="椭圆 3"/>
            <p:cNvSpPr/>
            <p:nvPr/>
          </p:nvSpPr>
          <p:spPr>
            <a:xfrm>
              <a:off x="9744" y="4461"/>
              <a:ext cx="1200" cy="1200"/>
            </a:xfrm>
            <a:prstGeom prst="ellipse">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r>
                <a:rPr lang="en-US" altLang="zh-CN" sz="1865" dirty="0">
                  <a:solidFill>
                    <a:prstClr val="white"/>
                  </a:solidFill>
                  <a:latin typeface="微软雅黑" panose="020B0503020204020204" pitchFamily="34" charset="-122"/>
                  <a:ea typeface="微软雅黑" panose="020B0503020204020204" pitchFamily="34" charset="-122"/>
                </a:rPr>
                <a:t>01</a:t>
              </a:r>
              <a:endParaRPr lang="zh-CN" altLang="en-US" sz="1865"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11394" y="4698"/>
              <a:ext cx="4608" cy="725"/>
            </a:xfrm>
            <a:prstGeom prst="rect">
              <a:avLst/>
            </a:prstGeom>
          </p:spPr>
          <p:txBody>
            <a:bodyPr wrap="none">
              <a:spAutoFit/>
            </a:bodyPr>
            <a:p>
              <a:pPr algn="l" defTabSz="1219200"/>
              <a:r>
                <a:rPr lang="zh-CN" altLang="en-US" sz="2400" kern="0" dirty="0">
                  <a:solidFill>
                    <a:srgbClr val="404040"/>
                  </a:solidFill>
                  <a:latin typeface="微软雅黑" panose="020B0503020204020204" pitchFamily="34" charset="-122"/>
                  <a:ea typeface="微软雅黑" panose="020B0503020204020204" pitchFamily="34" charset="-122"/>
                </a:rPr>
                <a:t>移动</a:t>
              </a:r>
              <a:r>
                <a:rPr lang="zh-CN" altLang="en-US" sz="2400" kern="0" dirty="0">
                  <a:solidFill>
                    <a:srgbClr val="404040"/>
                  </a:solidFill>
                  <a:latin typeface="微软雅黑" panose="020B0503020204020204" pitchFamily="34" charset="-122"/>
                  <a:ea typeface="微软雅黑" panose="020B0503020204020204" pitchFamily="34" charset="-122"/>
                </a:rPr>
                <a:t>网络知识点介绍</a:t>
              </a:r>
              <a:endParaRPr lang="zh-CN" altLang="en-US" sz="2400" kern="0" dirty="0">
                <a:solidFill>
                  <a:srgbClr val="40404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3714733" y="2952747"/>
            <a:ext cx="5669280" cy="829945"/>
          </a:xfrm>
          <a:prstGeom prst="rect">
            <a:avLst/>
          </a:prstGeom>
        </p:spPr>
        <p:txBody>
          <a:bodyPr wrap="none">
            <a:spAutoFit/>
          </a:bodyPr>
          <a:lstStyle/>
          <a:p>
            <a:pPr defTabSz="1219200"/>
            <a:r>
              <a:rPr lang="zh-CN" altLang="en-US" sz="4800" kern="0" dirty="0" smtClean="0">
                <a:solidFill>
                  <a:prstClr val="white"/>
                </a:solidFill>
                <a:latin typeface="微软雅黑" panose="020B0503020204020204" pitchFamily="34" charset="-122"/>
                <a:ea typeface="微软雅黑" panose="020B0503020204020204" pitchFamily="34" charset="-122"/>
              </a:rPr>
              <a:t>移动网络知识点介绍</a:t>
            </a:r>
            <a:endParaRPr lang="zh-CN" altLang="en-US" sz="4800" kern="0" dirty="0" smtClean="0">
              <a:solidFill>
                <a:prstClr val="white"/>
              </a:solidFill>
              <a:latin typeface="微软雅黑" panose="020B0503020204020204" pitchFamily="34" charset="-122"/>
              <a:ea typeface="微软雅黑" panose="020B0503020204020204" pitchFamily="34" charset="-122"/>
            </a:endParaRPr>
          </a:p>
        </p:txBody>
      </p:sp>
      <p:sp>
        <p:nvSpPr>
          <p:cNvPr id="14" name="椭圆 13"/>
          <p:cNvSpPr/>
          <p:nvPr/>
        </p:nvSpPr>
        <p:spPr>
          <a:xfrm>
            <a:off x="1428717" y="2381243"/>
            <a:ext cx="1809763" cy="1809763"/>
          </a:xfrm>
          <a:prstGeom prst="ellipse">
            <a:avLst/>
          </a:prstGeom>
          <a:solidFill>
            <a:srgbClr val="00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en-US" altLang="zh-CN" sz="5335" dirty="0">
                <a:solidFill>
                  <a:prstClr val="white"/>
                </a:solidFill>
                <a:latin typeface="微软雅黑" panose="020B0503020204020204" pitchFamily="34" charset="-122"/>
                <a:ea typeface="微软雅黑" panose="020B0503020204020204" pitchFamily="34" charset="-122"/>
              </a:rPr>
              <a:t>01</a:t>
            </a:r>
            <a:endParaRPr lang="zh-CN" altLang="en-US" sz="5335"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4" name="Line 88"/>
          <p:cNvSpPr>
            <a:spLocks noChangeShapeType="1"/>
          </p:cNvSpPr>
          <p:nvPr/>
        </p:nvSpPr>
        <p:spPr bwMode="auto">
          <a:xfrm rot="960000" flipV="1">
            <a:off x="3464553" y="4013662"/>
            <a:ext cx="1034518" cy="360562"/>
          </a:xfrm>
          <a:prstGeom prst="line">
            <a:avLst/>
          </a:prstGeom>
          <a:noFill/>
          <a:ln w="3175">
            <a:solidFill>
              <a:schemeClr val="tx1"/>
            </a:solidFill>
            <a:prstDash val="dash"/>
            <a:round/>
          </a:ln>
        </p:spPr>
        <p:txBody>
          <a:bodyPr wrap="none" lIns="90000" tIns="46800" rIns="90000" bIns="46800" anchor="ctr"/>
          <a:p>
            <a:endParaRPr lang="zh-CN" altLang="en-US">
              <a:solidFill>
                <a:schemeClr val="bg1"/>
              </a:solidFill>
            </a:endParaRPr>
          </a:p>
        </p:txBody>
      </p:sp>
      <p:sp>
        <p:nvSpPr>
          <p:cNvPr id="73" name="Line 62"/>
          <p:cNvSpPr>
            <a:spLocks noChangeShapeType="1"/>
          </p:cNvSpPr>
          <p:nvPr/>
        </p:nvSpPr>
        <p:spPr bwMode="auto">
          <a:xfrm flipH="1">
            <a:off x="3686810" y="3336925"/>
            <a:ext cx="919480" cy="762635"/>
          </a:xfrm>
          <a:prstGeom prst="line">
            <a:avLst/>
          </a:prstGeom>
          <a:noFill/>
          <a:ln w="3175">
            <a:solidFill>
              <a:schemeClr val="tx1"/>
            </a:solidFill>
            <a:round/>
          </a:ln>
        </p:spPr>
        <p:txBody>
          <a:bodyPr wrap="none" lIns="90000" tIns="46800" rIns="90000" bIns="46800" anchor="ctr"/>
          <a:p>
            <a:endParaRPr lang="zh-CN" altLang="en-US">
              <a:solidFill>
                <a:schemeClr val="bg1"/>
              </a:solidFill>
            </a:endParaRPr>
          </a:p>
        </p:txBody>
      </p:sp>
      <p:sp>
        <p:nvSpPr>
          <p:cNvPr id="71" name="Line 62"/>
          <p:cNvSpPr>
            <a:spLocks noChangeShapeType="1"/>
          </p:cNvSpPr>
          <p:nvPr/>
        </p:nvSpPr>
        <p:spPr bwMode="auto">
          <a:xfrm rot="16200000" flipH="1">
            <a:off x="4227238" y="3885724"/>
            <a:ext cx="0" cy="691951"/>
          </a:xfrm>
          <a:prstGeom prst="line">
            <a:avLst/>
          </a:prstGeom>
          <a:noFill/>
          <a:ln w="3175">
            <a:solidFill>
              <a:schemeClr val="tx1"/>
            </a:solidFill>
            <a:round/>
          </a:ln>
        </p:spPr>
        <p:txBody>
          <a:bodyPr wrap="none" lIns="90000" tIns="46800" rIns="90000" bIns="46800" anchor="ctr"/>
          <a:p>
            <a:endParaRPr lang="zh-CN" altLang="en-US">
              <a:solidFill>
                <a:schemeClr val="bg1"/>
              </a:solidFill>
            </a:endParaRPr>
          </a:p>
        </p:txBody>
      </p:sp>
      <p:sp>
        <p:nvSpPr>
          <p:cNvPr id="56" name="标题 55"/>
          <p:cNvSpPr>
            <a:spLocks noGrp="1"/>
          </p:cNvSpPr>
          <p:nvPr/>
        </p:nvSpPr>
        <p:spPr>
          <a:xfrm>
            <a:off x="238662" y="176027"/>
            <a:ext cx="11351684" cy="769684"/>
          </a:xfrm>
          <a:prstGeom prst="rect">
            <a:avLst/>
          </a:prstGeom>
        </p:spPr>
        <p:txBody>
          <a:bodyPr vert="horz" lIns="53877" tIns="26938" rIns="53877" bIns="26938" rtlCol="0" anchor="ctr" anchorCtr="0">
            <a:noAutofit/>
          </a:bodyPr>
          <a:lstStyle>
            <a:lvl1pPr algn="ctr" defTabSz="1219200" rtl="0" eaLnBrk="1" latinLnBrk="0" hangingPunct="1">
              <a:spcBef>
                <a:spcPct val="0"/>
              </a:spcBef>
              <a:buNone/>
              <a:defRPr lang="zh-CN" altLang="en-US" sz="3200" b="1" kern="1200"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marL="0" indent="0" algn="l" eaLnBrk="1" hangingPunct="1">
              <a:lnSpc>
                <a:spcPct val="100000"/>
              </a:lnSpc>
              <a:spcBef>
                <a:spcPts val="0"/>
              </a:spcBef>
              <a:spcAft>
                <a:spcPts val="0"/>
              </a:spcAft>
              <a:buSzPct val="100000"/>
              <a:buFontTx/>
              <a:buNone/>
            </a:pPr>
            <a:r>
              <a:rPr sz="2800">
                <a:latin typeface="+mj-lt"/>
                <a:ea typeface="+mj-ea"/>
                <a:cs typeface="+mj-cs"/>
                <a:sym typeface="+mn-ea"/>
              </a:rPr>
              <a:t>知识点</a:t>
            </a:r>
            <a:r>
              <a:rPr lang="en-US" altLang="zh-CN" sz="2800">
                <a:latin typeface="+mj-lt"/>
                <a:ea typeface="+mj-ea"/>
                <a:cs typeface="+mj-cs"/>
                <a:sym typeface="+mn-ea"/>
              </a:rPr>
              <a:t>1-5G</a:t>
            </a:r>
            <a:r>
              <a:rPr sz="2800">
                <a:latin typeface="+mj-lt"/>
                <a:ea typeface="+mj-ea"/>
                <a:cs typeface="+mj-cs"/>
                <a:sym typeface="+mn-ea"/>
              </a:rPr>
              <a:t>组网部署方式差异</a:t>
            </a:r>
            <a:endParaRPr sz="2800">
              <a:latin typeface="+mj-lt"/>
              <a:ea typeface="+mj-ea"/>
              <a:cs typeface="+mj-cs"/>
              <a:sym typeface="+mn-ea"/>
            </a:endParaRPr>
          </a:p>
        </p:txBody>
      </p:sp>
      <p:sp>
        <p:nvSpPr>
          <p:cNvPr id="26" name="TextBox 160"/>
          <p:cNvSpPr txBox="1"/>
          <p:nvPr/>
        </p:nvSpPr>
        <p:spPr>
          <a:xfrm>
            <a:off x="1977491" y="4528116"/>
            <a:ext cx="3602191" cy="1245235"/>
          </a:xfrm>
          <a:prstGeom prst="rect">
            <a:avLst/>
          </a:prstGeom>
          <a:noFill/>
          <a:ln w="3175">
            <a:solidFill>
              <a:srgbClr val="008FD4"/>
            </a:solidFill>
          </a:ln>
        </p:spPr>
        <p:txBody>
          <a:bodyPr wrap="square" rtlCol="0">
            <a:spAutoFit/>
          </a:bodyPr>
          <a:lstStyle/>
          <a:p>
            <a:pPr marL="171450" indent="-171450">
              <a:lnSpc>
                <a:spcPct val="125000"/>
              </a:lnSpc>
              <a:buFont typeface="Arial" panose="020B0604020202020204" pitchFamily="34" charset="0"/>
              <a:buChar char="•"/>
            </a:pPr>
            <a:r>
              <a:rPr lang="zh-CN" altLang="en-US" sz="1200" b="1" kern="0" dirty="0">
                <a:solidFill>
                  <a:schemeClr val="tx1"/>
                </a:solidFill>
                <a:latin typeface="微软雅黑" panose="020B0503020204020204" pitchFamily="34" charset="-122"/>
                <a:ea typeface="微软雅黑" panose="020B0503020204020204" pitchFamily="34" charset="-122"/>
              </a:rPr>
              <a:t>架构设计以网元为单位</a:t>
            </a:r>
            <a:endParaRPr lang="en-US" altLang="zh-CN" sz="1200" b="1" kern="0" dirty="0">
              <a:solidFill>
                <a:schemeClr val="tx1"/>
              </a:solidFill>
              <a:latin typeface="微软雅黑" panose="020B0503020204020204" pitchFamily="34" charset="-122"/>
              <a:ea typeface="微软雅黑" panose="020B0503020204020204" pitchFamily="34" charset="-122"/>
            </a:endParaRPr>
          </a:p>
          <a:p>
            <a:pPr marL="171450" indent="-171450">
              <a:lnSpc>
                <a:spcPct val="125000"/>
              </a:lnSpc>
              <a:buFont typeface="Arial" panose="020B0604020202020204" pitchFamily="34" charset="0"/>
              <a:buChar char="•"/>
            </a:pPr>
            <a:r>
              <a:rPr lang="zh-CN" altLang="en-US" sz="1200" b="1" kern="0" dirty="0">
                <a:solidFill>
                  <a:schemeClr val="tx1"/>
                </a:solidFill>
                <a:latin typeface="微软雅黑" panose="020B0503020204020204" pitchFamily="34" charset="-122"/>
                <a:ea typeface="微软雅黑" panose="020B0503020204020204" pitchFamily="34" charset="-122"/>
              </a:rPr>
              <a:t>移动性功能分离，但会话控制功能分散在</a:t>
            </a:r>
            <a:r>
              <a:rPr lang="en-US" altLang="zh-CN" sz="1200" b="1" kern="0" dirty="0">
                <a:solidFill>
                  <a:schemeClr val="tx1"/>
                </a:solidFill>
                <a:latin typeface="微软雅黑" panose="020B0503020204020204" pitchFamily="34" charset="-122"/>
                <a:ea typeface="微软雅黑" panose="020B0503020204020204" pitchFamily="34" charset="-122"/>
              </a:rPr>
              <a:t>MME</a:t>
            </a:r>
            <a:r>
              <a:rPr lang="zh-CN" altLang="en-US" sz="1200" b="1" kern="0" dirty="0">
                <a:solidFill>
                  <a:schemeClr val="tx1"/>
                </a:solidFill>
                <a:latin typeface="微软雅黑" panose="020B0503020204020204" pitchFamily="34" charset="-122"/>
                <a:ea typeface="微软雅黑" panose="020B0503020204020204" pitchFamily="34" charset="-122"/>
              </a:rPr>
              <a:t>、</a:t>
            </a:r>
            <a:r>
              <a:rPr lang="en-US" altLang="zh-CN" sz="1200" b="1" kern="0" dirty="0">
                <a:solidFill>
                  <a:schemeClr val="tx1"/>
                </a:solidFill>
                <a:latin typeface="微软雅黑" panose="020B0503020204020204" pitchFamily="34" charset="-122"/>
                <a:ea typeface="微软雅黑" panose="020B0503020204020204" pitchFamily="34" charset="-122"/>
              </a:rPr>
              <a:t>S/P-GW</a:t>
            </a:r>
            <a:r>
              <a:rPr lang="zh-CN" altLang="en-US" sz="1200" b="1" kern="0" dirty="0">
                <a:solidFill>
                  <a:schemeClr val="tx1"/>
                </a:solidFill>
                <a:latin typeface="微软雅黑" panose="020B0503020204020204" pitchFamily="34" charset="-122"/>
                <a:ea typeface="微软雅黑" panose="020B0503020204020204" pitchFamily="34" charset="-122"/>
              </a:rPr>
              <a:t>等网元</a:t>
            </a:r>
            <a:endParaRPr lang="en-US" altLang="zh-CN" sz="1200" b="1" kern="0" dirty="0">
              <a:solidFill>
                <a:schemeClr val="tx1"/>
              </a:solidFill>
              <a:latin typeface="微软雅黑" panose="020B0503020204020204" pitchFamily="34" charset="-122"/>
              <a:ea typeface="微软雅黑" panose="020B0503020204020204" pitchFamily="34" charset="-122"/>
            </a:endParaRPr>
          </a:p>
          <a:p>
            <a:pPr marL="171450" indent="-171450">
              <a:lnSpc>
                <a:spcPct val="125000"/>
              </a:lnSpc>
              <a:buFont typeface="Arial" panose="020B0604020202020204" pitchFamily="34" charset="0"/>
              <a:buChar char="•"/>
            </a:pPr>
            <a:r>
              <a:rPr lang="zh-CN" altLang="en-US" sz="1200" b="1" kern="0" dirty="0">
                <a:solidFill>
                  <a:schemeClr val="tx1"/>
                </a:solidFill>
                <a:latin typeface="微软雅黑" panose="020B0503020204020204" pitchFamily="34" charset="-122"/>
                <a:ea typeface="微软雅黑" panose="020B0503020204020204" pitchFamily="34" charset="-122"/>
              </a:rPr>
              <a:t>集中的出口网关</a:t>
            </a:r>
            <a:endParaRPr lang="en-US" altLang="zh-CN" sz="1200" b="1" kern="0" dirty="0">
              <a:solidFill>
                <a:schemeClr val="tx1"/>
              </a:solidFill>
              <a:latin typeface="微软雅黑" panose="020B0503020204020204" pitchFamily="34" charset="-122"/>
              <a:ea typeface="微软雅黑" panose="020B0503020204020204" pitchFamily="34" charset="-122"/>
            </a:endParaRPr>
          </a:p>
          <a:p>
            <a:pPr marL="171450" indent="-171450">
              <a:lnSpc>
                <a:spcPct val="125000"/>
              </a:lnSpc>
              <a:buFont typeface="Arial" panose="020B0604020202020204" pitchFamily="34" charset="0"/>
              <a:buChar char="•"/>
            </a:pPr>
            <a:r>
              <a:rPr lang="zh-CN" altLang="en-US" sz="1200" b="1" kern="0" dirty="0">
                <a:solidFill>
                  <a:schemeClr val="tx1"/>
                </a:solidFill>
                <a:latin typeface="微软雅黑" panose="020B0503020204020204" pitchFamily="34" charset="-122"/>
                <a:ea typeface="微软雅黑" panose="020B0503020204020204" pitchFamily="34" charset="-122"/>
              </a:rPr>
              <a:t>网元之间直接互通</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29" name="TextBox 161"/>
          <p:cNvSpPr txBox="1"/>
          <p:nvPr/>
        </p:nvSpPr>
        <p:spPr>
          <a:xfrm>
            <a:off x="6160394" y="4527962"/>
            <a:ext cx="4051459" cy="1245235"/>
          </a:xfrm>
          <a:prstGeom prst="rect">
            <a:avLst/>
          </a:prstGeom>
          <a:noFill/>
          <a:ln w="3175">
            <a:solidFill>
              <a:srgbClr val="008FD4"/>
            </a:solidFill>
          </a:ln>
        </p:spPr>
        <p:txBody>
          <a:bodyPr wrap="square" rtlCol="0">
            <a:spAutoFit/>
          </a:bodyPr>
          <a:lstStyle/>
          <a:p>
            <a:pPr marL="171450" indent="-171450">
              <a:lnSpc>
                <a:spcPct val="125000"/>
              </a:lnSpc>
              <a:buFont typeface="Arial" panose="020B0604020202020204" pitchFamily="34" charset="0"/>
              <a:buChar char="•"/>
            </a:pPr>
            <a:r>
              <a:rPr lang="zh-CN" altLang="en-US" sz="1200" b="1" kern="0" dirty="0">
                <a:solidFill>
                  <a:schemeClr val="tx1"/>
                </a:solidFill>
                <a:latin typeface="微软雅黑" panose="020B0503020204020204" pitchFamily="34" charset="-122"/>
                <a:ea typeface="微软雅黑" panose="020B0503020204020204" pitchFamily="34" charset="-122"/>
              </a:rPr>
              <a:t>架构设计以网络功能为单位， 不再严格区分网元</a:t>
            </a:r>
            <a:endParaRPr lang="en-US" altLang="zh-CN" sz="1200" b="1" kern="0" dirty="0">
              <a:solidFill>
                <a:schemeClr val="tx1"/>
              </a:solidFill>
              <a:latin typeface="微软雅黑" panose="020B0503020204020204" pitchFamily="34" charset="-122"/>
              <a:ea typeface="微软雅黑" panose="020B0503020204020204" pitchFamily="34" charset="-122"/>
            </a:endParaRPr>
          </a:p>
          <a:p>
            <a:pPr marL="171450" indent="-171450">
              <a:lnSpc>
                <a:spcPct val="125000"/>
              </a:lnSpc>
              <a:buFont typeface="Arial" panose="020B0604020202020204" pitchFamily="34" charset="0"/>
              <a:buChar char="•"/>
            </a:pPr>
            <a:r>
              <a:rPr lang="zh-CN" altLang="en-US" sz="1200" b="1" kern="0" dirty="0">
                <a:solidFill>
                  <a:schemeClr val="tx1"/>
                </a:solidFill>
                <a:latin typeface="微软雅黑" panose="020B0503020204020204" pitchFamily="34" charset="-122"/>
                <a:ea typeface="微软雅黑" panose="020B0503020204020204" pitchFamily="34" charset="-122"/>
              </a:rPr>
              <a:t>基于</a:t>
            </a:r>
            <a:r>
              <a:rPr lang="zh-CN" altLang="en-US" sz="1200" b="1" kern="0" dirty="0" smtClean="0">
                <a:solidFill>
                  <a:schemeClr val="tx1"/>
                </a:solidFill>
                <a:latin typeface="微软雅黑" panose="020B0503020204020204" pitchFamily="34" charset="-122"/>
                <a:ea typeface="微软雅黑" panose="020B0503020204020204" pitchFamily="34" charset="-122"/>
              </a:rPr>
              <a:t>服务化架构（</a:t>
            </a:r>
            <a:r>
              <a:rPr lang="en-US" altLang="zh-CN" sz="1200" b="1" kern="0" dirty="0">
                <a:solidFill>
                  <a:schemeClr val="tx1"/>
                </a:solidFill>
                <a:latin typeface="微软雅黑" panose="020B0503020204020204" pitchFamily="34" charset="-122"/>
                <a:ea typeface="微软雅黑" panose="020B0503020204020204" pitchFamily="34" charset="-122"/>
              </a:rPr>
              <a:t>SBA</a:t>
            </a:r>
            <a:r>
              <a:rPr lang="zh-CN" altLang="en-US" sz="1200" b="1" kern="0" dirty="0">
                <a:solidFill>
                  <a:schemeClr val="tx1"/>
                </a:solidFill>
                <a:latin typeface="微软雅黑" panose="020B0503020204020204" pitchFamily="34" charset="-122"/>
                <a:ea typeface="微软雅黑" panose="020B0503020204020204" pitchFamily="34" charset="-122"/>
              </a:rPr>
              <a:t>）的设计思路</a:t>
            </a:r>
            <a:r>
              <a:rPr lang="en-US" altLang="zh-CN" sz="1200" b="1" kern="0" dirty="0">
                <a:solidFill>
                  <a:schemeClr val="tx1"/>
                </a:solidFill>
                <a:latin typeface="微软雅黑" panose="020B0503020204020204" pitchFamily="34" charset="-122"/>
                <a:ea typeface="微软雅黑" panose="020B0503020204020204" pitchFamily="34" charset="-122"/>
              </a:rPr>
              <a:t>, NF</a:t>
            </a:r>
            <a:r>
              <a:rPr lang="zh-CN" altLang="en-US" sz="1200" b="1" kern="0" dirty="0">
                <a:solidFill>
                  <a:schemeClr val="tx1"/>
                </a:solidFill>
                <a:latin typeface="微软雅黑" panose="020B0503020204020204" pitchFamily="34" charset="-122"/>
                <a:ea typeface="微软雅黑" panose="020B0503020204020204" pitchFamily="34" charset="-122"/>
              </a:rPr>
              <a:t>进一步拆分为服务，支持无状态</a:t>
            </a:r>
            <a:endParaRPr lang="en-US" altLang="zh-CN" sz="1200" b="1" kern="0" dirty="0">
              <a:solidFill>
                <a:schemeClr val="tx1"/>
              </a:solidFill>
              <a:latin typeface="微软雅黑" panose="020B0503020204020204" pitchFamily="34" charset="-122"/>
              <a:ea typeface="微软雅黑" panose="020B0503020204020204" pitchFamily="34" charset="-122"/>
            </a:endParaRPr>
          </a:p>
          <a:p>
            <a:pPr marL="171450" indent="-171450">
              <a:lnSpc>
                <a:spcPct val="125000"/>
              </a:lnSpc>
              <a:buFont typeface="Arial" panose="020B0604020202020204" pitchFamily="34" charset="0"/>
              <a:buChar char="•"/>
            </a:pPr>
            <a:r>
              <a:rPr lang="zh-CN" altLang="en-US" sz="1200" b="1" kern="0" dirty="0">
                <a:solidFill>
                  <a:schemeClr val="tx1"/>
                </a:solidFill>
                <a:latin typeface="微软雅黑" panose="020B0503020204020204" pitchFamily="34" charset="-122"/>
                <a:ea typeface="微软雅黑" panose="020B0503020204020204" pitchFamily="34" charset="-122"/>
              </a:rPr>
              <a:t>分布式的用户面功能</a:t>
            </a:r>
            <a:r>
              <a:rPr lang="en-US" altLang="zh-CN" sz="1200" b="1" kern="0" dirty="0">
                <a:solidFill>
                  <a:schemeClr val="tx1"/>
                </a:solidFill>
                <a:latin typeface="微软雅黑" panose="020B0503020204020204" pitchFamily="34" charset="-122"/>
                <a:ea typeface="微软雅黑" panose="020B0503020204020204" pitchFamily="34" charset="-122"/>
              </a:rPr>
              <a:t>UPF</a:t>
            </a:r>
            <a:endParaRPr lang="en-US" altLang="zh-CN" sz="1200" b="1" kern="0" dirty="0">
              <a:solidFill>
                <a:schemeClr val="tx1"/>
              </a:solidFill>
              <a:latin typeface="微软雅黑" panose="020B0503020204020204" pitchFamily="34" charset="-122"/>
              <a:ea typeface="微软雅黑" panose="020B0503020204020204" pitchFamily="34" charset="-122"/>
            </a:endParaRPr>
          </a:p>
          <a:p>
            <a:pPr marL="171450" indent="-171450">
              <a:lnSpc>
                <a:spcPct val="125000"/>
              </a:lnSpc>
              <a:buFont typeface="Arial" panose="020B0604020202020204" pitchFamily="34" charset="0"/>
              <a:buChar char="•"/>
            </a:pPr>
            <a:r>
              <a:rPr lang="zh-CN" altLang="en-US" sz="1200" b="1" kern="0" dirty="0">
                <a:solidFill>
                  <a:schemeClr val="tx1"/>
                </a:solidFill>
                <a:latin typeface="微软雅黑" panose="020B0503020204020204" pitchFamily="34" charset="-122"/>
                <a:ea typeface="微软雅黑" panose="020B0503020204020204" pitchFamily="34" charset="-122"/>
              </a:rPr>
              <a:t>引入网络切片</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163" name="文本框 162"/>
          <p:cNvSpPr txBox="1"/>
          <p:nvPr/>
        </p:nvSpPr>
        <p:spPr>
          <a:xfrm>
            <a:off x="1986522" y="4196477"/>
            <a:ext cx="1272685" cy="354238"/>
          </a:xfrm>
          <a:prstGeom prst="rect">
            <a:avLst/>
          </a:prstGeom>
        </p:spPr>
        <p:txBody>
          <a:bodyPr vert="horz" wrap="none" lIns="0" tIns="0" rIns="0" bIns="0" rtlCol="0" anchor="ctr">
            <a:noAutofit/>
          </a:bodyPr>
          <a:lstStyle/>
          <a:p>
            <a:r>
              <a:rPr kumimoji="1" lang="en-US" sz="1600" b="1" dirty="0">
                <a:solidFill>
                  <a:srgbClr val="FFC000"/>
                </a:solidFill>
                <a:latin typeface="微软雅黑" panose="020B0503020204020204" pitchFamily="34" charset="-122"/>
                <a:ea typeface="微软雅黑" panose="020B0503020204020204" pitchFamily="34" charset="-122"/>
              </a:rPr>
              <a:t>Option3X</a:t>
            </a:r>
            <a:endParaRPr kumimoji="1" lang="en-US" sz="1600" b="1" dirty="0">
              <a:solidFill>
                <a:srgbClr val="FFC000"/>
              </a:solidFill>
              <a:latin typeface="微软雅黑" panose="020B0503020204020204" pitchFamily="34" charset="-122"/>
              <a:ea typeface="微软雅黑" panose="020B0503020204020204" pitchFamily="34" charset="-122"/>
            </a:endParaRPr>
          </a:p>
        </p:txBody>
      </p:sp>
      <p:grpSp>
        <p:nvGrpSpPr>
          <p:cNvPr id="5" name="Group 96"/>
          <p:cNvGrpSpPr/>
          <p:nvPr/>
        </p:nvGrpSpPr>
        <p:grpSpPr bwMode="auto">
          <a:xfrm>
            <a:off x="3143105" y="2174866"/>
            <a:ext cx="805611" cy="333108"/>
            <a:chOff x="1653" y="1285"/>
            <a:chExt cx="600" cy="569"/>
          </a:xfrm>
        </p:grpSpPr>
        <p:sp>
          <p:nvSpPr>
            <p:cNvPr id="6" name="Rectangle 97"/>
            <p:cNvSpPr>
              <a:spLocks noChangeArrowheads="1"/>
            </p:cNvSpPr>
            <p:nvPr/>
          </p:nvSpPr>
          <p:spPr bwMode="auto">
            <a:xfrm>
              <a:off x="1653" y="1285"/>
              <a:ext cx="600" cy="569"/>
            </a:xfrm>
            <a:prstGeom prst="rect">
              <a:avLst/>
            </a:prstGeom>
            <a:gradFill rotWithShape="1">
              <a:gsLst>
                <a:gs pos="0">
                  <a:srgbClr val="E3F1FD"/>
                </a:gs>
                <a:gs pos="100000">
                  <a:srgbClr val="6699FF"/>
                </a:gs>
              </a:gsLst>
              <a:path path="shape">
                <a:fillToRect l="50000" t="50000" r="50000" b="50000"/>
              </a:path>
            </a:gradFill>
            <a:ln w="9525">
              <a:noFill/>
              <a:miter lim="800000"/>
            </a:ln>
          </p:spPr>
          <p:txBody>
            <a:bodyPr/>
            <a:p>
              <a:pPr algn="ctr" eaLnBrk="0" hangingPunct="0"/>
              <a:endParaRPr lang="zh-CN" altLang="en-US" sz="1400">
                <a:solidFill>
                  <a:schemeClr val="bg2"/>
                </a:solidFill>
                <a:latin typeface="Arial" panose="020B0604020202020204" pitchFamily="34" charset="0"/>
              </a:endParaRPr>
            </a:p>
          </p:txBody>
        </p:sp>
        <p:sp>
          <p:nvSpPr>
            <p:cNvPr id="7" name="Rectangle 98"/>
            <p:cNvSpPr>
              <a:spLocks noChangeArrowheads="1"/>
            </p:cNvSpPr>
            <p:nvPr/>
          </p:nvSpPr>
          <p:spPr bwMode="auto">
            <a:xfrm>
              <a:off x="1653" y="1285"/>
              <a:ext cx="600" cy="569"/>
            </a:xfrm>
            <a:prstGeom prst="rect">
              <a:avLst/>
            </a:prstGeom>
            <a:solidFill>
              <a:schemeClr val="accent1"/>
            </a:solidFill>
            <a:ln w="17463" cap="rnd">
              <a:noFill/>
              <a:miter lim="800000"/>
            </a:ln>
          </p:spPr>
          <p:txBody>
            <a:bodyPr/>
            <a:p>
              <a:pPr algn="ctr" eaLnBrk="0" hangingPunct="0"/>
              <a:endParaRPr lang="zh-CN" altLang="en-US" sz="1400">
                <a:solidFill>
                  <a:schemeClr val="bg2"/>
                </a:solidFill>
                <a:latin typeface="Arial" panose="020B0604020202020204" pitchFamily="34" charset="0"/>
              </a:endParaRPr>
            </a:p>
          </p:txBody>
        </p:sp>
      </p:grpSp>
      <p:grpSp>
        <p:nvGrpSpPr>
          <p:cNvPr id="8" name="Group 10"/>
          <p:cNvGrpSpPr/>
          <p:nvPr/>
        </p:nvGrpSpPr>
        <p:grpSpPr bwMode="auto">
          <a:xfrm>
            <a:off x="2316024" y="2475705"/>
            <a:ext cx="803836" cy="331277"/>
            <a:chOff x="1653" y="1285"/>
            <a:chExt cx="600" cy="569"/>
          </a:xfrm>
          <a:solidFill>
            <a:schemeClr val="accent1"/>
          </a:solidFill>
        </p:grpSpPr>
        <p:sp>
          <p:nvSpPr>
            <p:cNvPr id="9" name="Rectangle 11"/>
            <p:cNvSpPr>
              <a:spLocks noChangeArrowheads="1"/>
            </p:cNvSpPr>
            <p:nvPr/>
          </p:nvSpPr>
          <p:spPr bwMode="auto">
            <a:xfrm>
              <a:off x="1653" y="1285"/>
              <a:ext cx="600" cy="569"/>
            </a:xfrm>
            <a:prstGeom prst="rect">
              <a:avLst/>
            </a:prstGeom>
            <a:grpFill/>
            <a:ln w="9525">
              <a:noFill/>
              <a:miter lim="800000"/>
            </a:ln>
          </p:spPr>
          <p:txBody>
            <a:bodyPr/>
            <a:p>
              <a:pPr algn="ctr" eaLnBrk="0" hangingPunct="0"/>
              <a:endParaRPr lang="zh-CN" altLang="en-US" sz="1400">
                <a:solidFill>
                  <a:schemeClr val="bg2"/>
                </a:solidFill>
                <a:latin typeface="Arial" panose="020B0604020202020204" pitchFamily="34" charset="0"/>
              </a:endParaRPr>
            </a:p>
          </p:txBody>
        </p:sp>
        <p:sp>
          <p:nvSpPr>
            <p:cNvPr id="10" name="Rectangle 12"/>
            <p:cNvSpPr>
              <a:spLocks noChangeArrowheads="1"/>
            </p:cNvSpPr>
            <p:nvPr/>
          </p:nvSpPr>
          <p:spPr bwMode="auto">
            <a:xfrm>
              <a:off x="1653" y="1285"/>
              <a:ext cx="600" cy="569"/>
            </a:xfrm>
            <a:prstGeom prst="rect">
              <a:avLst/>
            </a:prstGeom>
            <a:grpFill/>
            <a:ln w="17463" cap="rnd">
              <a:noFill/>
              <a:miter lim="800000"/>
            </a:ln>
          </p:spPr>
          <p:txBody>
            <a:bodyPr/>
            <a:p>
              <a:pPr algn="ctr" eaLnBrk="0" hangingPunct="0"/>
              <a:endParaRPr lang="zh-CN" altLang="en-US" sz="1400">
                <a:solidFill>
                  <a:schemeClr val="bg2"/>
                </a:solidFill>
                <a:latin typeface="Arial" panose="020B0604020202020204" pitchFamily="34" charset="0"/>
              </a:endParaRPr>
            </a:p>
          </p:txBody>
        </p:sp>
      </p:grpSp>
      <p:sp>
        <p:nvSpPr>
          <p:cNvPr id="11" name="Rectangle 97"/>
          <p:cNvSpPr>
            <a:spLocks noChangeArrowheads="1"/>
          </p:cNvSpPr>
          <p:nvPr/>
        </p:nvSpPr>
        <p:spPr bwMode="auto">
          <a:xfrm>
            <a:off x="2452835" y="2543060"/>
            <a:ext cx="477333" cy="191936"/>
          </a:xfrm>
          <a:prstGeom prst="rect">
            <a:avLst/>
          </a:prstGeom>
          <a:noFill/>
          <a:ln w="9525">
            <a:noFill/>
            <a:miter lim="800000"/>
          </a:ln>
        </p:spPr>
        <p:txBody>
          <a:bodyPr lIns="3600" tIns="3600" rIns="3600" bIns="3600">
            <a:spAutoFit/>
          </a:bodyPr>
          <a:p>
            <a:pPr algn="ctr" eaLnBrk="0" hangingPunct="0"/>
            <a:r>
              <a:rPr lang="en-US" altLang="zh-CN" sz="1200" i="1" dirty="0">
                <a:solidFill>
                  <a:schemeClr val="bg2"/>
                </a:solidFill>
                <a:latin typeface="Arial" panose="020B0604020202020204" pitchFamily="34" charset="0"/>
              </a:rPr>
              <a:t>HSS</a:t>
            </a:r>
            <a:endParaRPr lang="en-US" altLang="zh-CN" sz="1200" i="1" dirty="0">
              <a:solidFill>
                <a:schemeClr val="bg2"/>
              </a:solidFill>
              <a:latin typeface="Arial" panose="020B0604020202020204" pitchFamily="34" charset="0"/>
            </a:endParaRPr>
          </a:p>
        </p:txBody>
      </p:sp>
      <p:grpSp>
        <p:nvGrpSpPr>
          <p:cNvPr id="12" name="Group 15"/>
          <p:cNvGrpSpPr/>
          <p:nvPr/>
        </p:nvGrpSpPr>
        <p:grpSpPr bwMode="auto">
          <a:xfrm>
            <a:off x="2357013" y="3352400"/>
            <a:ext cx="805611" cy="333108"/>
            <a:chOff x="1653" y="1285"/>
            <a:chExt cx="600" cy="569"/>
          </a:xfrm>
          <a:solidFill>
            <a:schemeClr val="accent1"/>
          </a:solidFill>
        </p:grpSpPr>
        <p:sp>
          <p:nvSpPr>
            <p:cNvPr id="13" name="Rectangle 16"/>
            <p:cNvSpPr>
              <a:spLocks noChangeArrowheads="1"/>
            </p:cNvSpPr>
            <p:nvPr/>
          </p:nvSpPr>
          <p:spPr bwMode="auto">
            <a:xfrm>
              <a:off x="1653" y="1285"/>
              <a:ext cx="600" cy="569"/>
            </a:xfrm>
            <a:prstGeom prst="rect">
              <a:avLst/>
            </a:prstGeom>
            <a:grpFill/>
            <a:ln w="9525">
              <a:noFill/>
              <a:miter lim="800000"/>
            </a:ln>
          </p:spPr>
          <p:txBody>
            <a:bodyPr/>
            <a:p>
              <a:pPr algn="ctr" eaLnBrk="0" hangingPunct="0"/>
              <a:endParaRPr lang="zh-CN" altLang="en-US" sz="1400">
                <a:solidFill>
                  <a:schemeClr val="bg2"/>
                </a:solidFill>
                <a:latin typeface="Arial" panose="020B0604020202020204" pitchFamily="34" charset="0"/>
              </a:endParaRPr>
            </a:p>
          </p:txBody>
        </p:sp>
        <p:sp>
          <p:nvSpPr>
            <p:cNvPr id="14" name="Rectangle 17"/>
            <p:cNvSpPr>
              <a:spLocks noChangeArrowheads="1"/>
            </p:cNvSpPr>
            <p:nvPr/>
          </p:nvSpPr>
          <p:spPr bwMode="auto">
            <a:xfrm>
              <a:off x="1653" y="1285"/>
              <a:ext cx="600" cy="569"/>
            </a:xfrm>
            <a:prstGeom prst="rect">
              <a:avLst/>
            </a:prstGeom>
            <a:grpFill/>
            <a:ln w="17463" cap="rnd">
              <a:noFill/>
              <a:miter lim="800000"/>
            </a:ln>
          </p:spPr>
          <p:txBody>
            <a:bodyPr/>
            <a:p>
              <a:pPr algn="ctr" eaLnBrk="0" hangingPunct="0"/>
              <a:endParaRPr lang="zh-CN" altLang="en-US" sz="1400">
                <a:solidFill>
                  <a:schemeClr val="bg2"/>
                </a:solidFill>
                <a:latin typeface="Arial" panose="020B0604020202020204" pitchFamily="34" charset="0"/>
              </a:endParaRPr>
            </a:p>
          </p:txBody>
        </p:sp>
      </p:grpSp>
      <p:sp>
        <p:nvSpPr>
          <p:cNvPr id="15" name="Rectangle 97"/>
          <p:cNvSpPr>
            <a:spLocks noChangeArrowheads="1"/>
          </p:cNvSpPr>
          <p:nvPr/>
        </p:nvSpPr>
        <p:spPr bwMode="auto">
          <a:xfrm>
            <a:off x="2530912" y="3416459"/>
            <a:ext cx="479108" cy="191936"/>
          </a:xfrm>
          <a:prstGeom prst="rect">
            <a:avLst/>
          </a:prstGeom>
          <a:noFill/>
          <a:ln w="9525">
            <a:noFill/>
            <a:miter lim="800000"/>
          </a:ln>
        </p:spPr>
        <p:txBody>
          <a:bodyPr lIns="3600" tIns="3600" rIns="3600" bIns="3600">
            <a:spAutoFit/>
          </a:bodyPr>
          <a:p>
            <a:pPr algn="ctr" eaLnBrk="0" hangingPunct="0"/>
            <a:r>
              <a:rPr lang="en-US" altLang="zh-CN" sz="1200" i="1" dirty="0">
                <a:solidFill>
                  <a:schemeClr val="bg2"/>
                </a:solidFill>
                <a:latin typeface="Arial" panose="020B0604020202020204" pitchFamily="34" charset="0"/>
              </a:rPr>
              <a:t>MME</a:t>
            </a:r>
            <a:endParaRPr lang="en-US" altLang="zh-CN" sz="1200" i="1" dirty="0">
              <a:solidFill>
                <a:schemeClr val="bg2"/>
              </a:solidFill>
              <a:latin typeface="Arial" panose="020B0604020202020204" pitchFamily="34" charset="0"/>
            </a:endParaRPr>
          </a:p>
        </p:txBody>
      </p:sp>
      <p:sp>
        <p:nvSpPr>
          <p:cNvPr id="16" name="Rectangle 22"/>
          <p:cNvSpPr>
            <a:spLocks noChangeArrowheads="1"/>
          </p:cNvSpPr>
          <p:nvPr/>
        </p:nvSpPr>
        <p:spPr bwMode="auto">
          <a:xfrm>
            <a:off x="4236180" y="3005099"/>
            <a:ext cx="803836" cy="331277"/>
          </a:xfrm>
          <a:prstGeom prst="rect">
            <a:avLst/>
          </a:prstGeom>
          <a:solidFill>
            <a:schemeClr val="accent1"/>
          </a:solidFill>
          <a:ln w="17526" cap="rnd">
            <a:noFill/>
            <a:miter lim="800000"/>
          </a:ln>
        </p:spPr>
        <p:txBody>
          <a:bodyPr/>
          <a:p>
            <a:pPr algn="ctr" eaLnBrk="0" hangingPunct="0"/>
            <a:endParaRPr lang="zh-CN" altLang="en-US" sz="1400">
              <a:solidFill>
                <a:schemeClr val="bg2"/>
              </a:solidFill>
              <a:latin typeface="Arial" panose="020B0604020202020204" pitchFamily="34" charset="0"/>
            </a:endParaRPr>
          </a:p>
        </p:txBody>
      </p:sp>
      <p:sp>
        <p:nvSpPr>
          <p:cNvPr id="17" name="Rectangle 97"/>
          <p:cNvSpPr>
            <a:spLocks noChangeArrowheads="1"/>
          </p:cNvSpPr>
          <p:nvPr/>
        </p:nvSpPr>
        <p:spPr bwMode="auto">
          <a:xfrm>
            <a:off x="4399432" y="3061436"/>
            <a:ext cx="477333" cy="191936"/>
          </a:xfrm>
          <a:prstGeom prst="rect">
            <a:avLst/>
          </a:prstGeom>
          <a:noFill/>
          <a:ln w="9525">
            <a:noFill/>
            <a:miter lim="800000"/>
          </a:ln>
        </p:spPr>
        <p:txBody>
          <a:bodyPr lIns="3600" tIns="3600" rIns="3600" bIns="3600">
            <a:spAutoFit/>
          </a:bodyPr>
          <a:p>
            <a:pPr algn="ctr" eaLnBrk="0" hangingPunct="0"/>
            <a:r>
              <a:rPr lang="en-US" altLang="zh-CN" sz="1200" i="1" dirty="0">
                <a:solidFill>
                  <a:schemeClr val="bg2"/>
                </a:solidFill>
                <a:latin typeface="Arial" panose="020B0604020202020204" pitchFamily="34" charset="0"/>
              </a:rPr>
              <a:t>SGW</a:t>
            </a:r>
            <a:endParaRPr lang="en-US" altLang="zh-CN" sz="1200" i="1" dirty="0">
              <a:solidFill>
                <a:schemeClr val="bg2"/>
              </a:solidFill>
              <a:latin typeface="Arial" panose="020B0604020202020204" pitchFamily="34" charset="0"/>
            </a:endParaRPr>
          </a:p>
        </p:txBody>
      </p:sp>
      <p:grpSp>
        <p:nvGrpSpPr>
          <p:cNvPr id="18" name="Group 25"/>
          <p:cNvGrpSpPr/>
          <p:nvPr/>
        </p:nvGrpSpPr>
        <p:grpSpPr bwMode="auto">
          <a:xfrm>
            <a:off x="4238085" y="2659926"/>
            <a:ext cx="803836" cy="333108"/>
            <a:chOff x="1653" y="1285"/>
            <a:chExt cx="600" cy="569"/>
          </a:xfrm>
          <a:solidFill>
            <a:schemeClr val="accent1"/>
          </a:solidFill>
        </p:grpSpPr>
        <p:sp>
          <p:nvSpPr>
            <p:cNvPr id="19" name="Rectangle 27"/>
            <p:cNvSpPr>
              <a:spLocks noChangeArrowheads="1"/>
            </p:cNvSpPr>
            <p:nvPr/>
          </p:nvSpPr>
          <p:spPr bwMode="auto">
            <a:xfrm>
              <a:off x="1653" y="1285"/>
              <a:ext cx="600" cy="569"/>
            </a:xfrm>
            <a:prstGeom prst="rect">
              <a:avLst/>
            </a:prstGeom>
            <a:grpFill/>
            <a:ln w="17463" cap="rnd">
              <a:noFill/>
              <a:miter lim="800000"/>
            </a:ln>
          </p:spPr>
          <p:txBody>
            <a:bodyPr/>
            <a:p>
              <a:pPr algn="ctr" eaLnBrk="0" hangingPunct="0"/>
              <a:endParaRPr lang="zh-CN" altLang="en-US" sz="1400">
                <a:solidFill>
                  <a:schemeClr val="bg2"/>
                </a:solidFill>
                <a:latin typeface="Arial" panose="020B0604020202020204" pitchFamily="34" charset="0"/>
              </a:endParaRPr>
            </a:p>
          </p:txBody>
        </p:sp>
        <p:sp>
          <p:nvSpPr>
            <p:cNvPr id="20" name="Rectangle 26"/>
            <p:cNvSpPr>
              <a:spLocks noChangeArrowheads="1"/>
            </p:cNvSpPr>
            <p:nvPr/>
          </p:nvSpPr>
          <p:spPr bwMode="auto">
            <a:xfrm>
              <a:off x="1653" y="1285"/>
              <a:ext cx="600" cy="569"/>
            </a:xfrm>
            <a:prstGeom prst="rect">
              <a:avLst/>
            </a:prstGeom>
            <a:grpFill/>
            <a:ln w="9525">
              <a:noFill/>
              <a:miter lim="800000"/>
            </a:ln>
          </p:spPr>
          <p:txBody>
            <a:bodyPr/>
            <a:p>
              <a:pPr algn="ctr" eaLnBrk="0" hangingPunct="0"/>
              <a:endParaRPr lang="zh-CN" altLang="en-US" sz="1400">
                <a:solidFill>
                  <a:schemeClr val="bg2"/>
                </a:solidFill>
                <a:latin typeface="Arial" panose="020B0604020202020204" pitchFamily="34" charset="0"/>
              </a:endParaRPr>
            </a:p>
          </p:txBody>
        </p:sp>
      </p:grpSp>
      <p:sp>
        <p:nvSpPr>
          <p:cNvPr id="21" name="Rectangle 97"/>
          <p:cNvSpPr>
            <a:spLocks noChangeArrowheads="1"/>
          </p:cNvSpPr>
          <p:nvPr/>
        </p:nvSpPr>
        <p:spPr bwMode="auto">
          <a:xfrm>
            <a:off x="4390560" y="2766716"/>
            <a:ext cx="477333" cy="191936"/>
          </a:xfrm>
          <a:prstGeom prst="rect">
            <a:avLst/>
          </a:prstGeom>
          <a:noFill/>
          <a:ln w="9525">
            <a:noFill/>
            <a:miter lim="800000"/>
          </a:ln>
        </p:spPr>
        <p:txBody>
          <a:bodyPr lIns="3600" tIns="3600" rIns="3600" bIns="3600">
            <a:spAutoFit/>
          </a:bodyPr>
          <a:p>
            <a:pPr algn="ctr" eaLnBrk="0" hangingPunct="0"/>
            <a:r>
              <a:rPr lang="en-US" altLang="zh-CN" sz="1200" i="1" dirty="0">
                <a:solidFill>
                  <a:schemeClr val="bg2"/>
                </a:solidFill>
                <a:latin typeface="Arial" panose="020B0604020202020204" pitchFamily="34" charset="0"/>
              </a:rPr>
              <a:t>PGW</a:t>
            </a:r>
            <a:endParaRPr lang="en-US" altLang="zh-CN" sz="1200" i="1" dirty="0">
              <a:solidFill>
                <a:schemeClr val="bg2"/>
              </a:solidFill>
              <a:latin typeface="Arial" panose="020B0604020202020204" pitchFamily="34" charset="0"/>
            </a:endParaRPr>
          </a:p>
        </p:txBody>
      </p:sp>
      <p:grpSp>
        <p:nvGrpSpPr>
          <p:cNvPr id="22" name="Group 53"/>
          <p:cNvGrpSpPr/>
          <p:nvPr/>
        </p:nvGrpSpPr>
        <p:grpSpPr bwMode="auto">
          <a:xfrm>
            <a:off x="4219633" y="4017964"/>
            <a:ext cx="803836" cy="331277"/>
            <a:chOff x="2932" y="2656"/>
            <a:chExt cx="476" cy="272"/>
          </a:xfrm>
          <a:solidFill>
            <a:schemeClr val="accent6"/>
          </a:solidFill>
        </p:grpSpPr>
        <p:sp>
          <p:nvSpPr>
            <p:cNvPr id="23" name="Rectangle 56"/>
            <p:cNvSpPr>
              <a:spLocks noChangeArrowheads="1"/>
            </p:cNvSpPr>
            <p:nvPr/>
          </p:nvSpPr>
          <p:spPr bwMode="auto">
            <a:xfrm>
              <a:off x="2932" y="2656"/>
              <a:ext cx="476" cy="272"/>
            </a:xfrm>
            <a:prstGeom prst="rect">
              <a:avLst/>
            </a:prstGeom>
            <a:grpFill/>
            <a:ln w="17463" cap="rnd">
              <a:noFill/>
              <a:miter lim="800000"/>
            </a:ln>
          </p:spPr>
          <p:txBody>
            <a:bodyPr/>
            <a:p>
              <a:pPr algn="ctr" eaLnBrk="0" hangingPunct="0"/>
              <a:endParaRPr lang="zh-CN" altLang="en-US" sz="1400">
                <a:solidFill>
                  <a:schemeClr val="bg2"/>
                </a:solidFill>
                <a:latin typeface="Arial" panose="020B0604020202020204" pitchFamily="34" charset="0"/>
              </a:endParaRPr>
            </a:p>
          </p:txBody>
        </p:sp>
        <p:sp>
          <p:nvSpPr>
            <p:cNvPr id="24" name="Rectangle 97"/>
            <p:cNvSpPr>
              <a:spLocks noChangeArrowheads="1"/>
            </p:cNvSpPr>
            <p:nvPr/>
          </p:nvSpPr>
          <p:spPr bwMode="auto">
            <a:xfrm>
              <a:off x="2993" y="2702"/>
              <a:ext cx="409" cy="156"/>
            </a:xfrm>
            <a:prstGeom prst="rect">
              <a:avLst/>
            </a:prstGeom>
            <a:grpFill/>
            <a:ln w="9525">
              <a:noFill/>
              <a:miter lim="800000"/>
            </a:ln>
          </p:spPr>
          <p:txBody>
            <a:bodyPr lIns="3600" tIns="3600" rIns="3600" bIns="3600">
              <a:spAutoFit/>
            </a:bodyPr>
            <a:p>
              <a:pPr algn="ctr" eaLnBrk="0" hangingPunct="0"/>
              <a:r>
                <a:rPr lang="en-US" altLang="zh-CN" sz="1200" i="1" dirty="0">
                  <a:solidFill>
                    <a:schemeClr val="bg2"/>
                  </a:solidFill>
                  <a:latin typeface="Arial" panose="020B0604020202020204" pitchFamily="34" charset="0"/>
                </a:rPr>
                <a:t>gNodeB</a:t>
              </a:r>
              <a:endParaRPr lang="en-US" altLang="zh-CN" sz="1200" i="1" dirty="0">
                <a:solidFill>
                  <a:schemeClr val="bg2"/>
                </a:solidFill>
                <a:latin typeface="Arial" panose="020B0604020202020204" pitchFamily="34" charset="0"/>
              </a:endParaRPr>
            </a:p>
          </p:txBody>
        </p:sp>
      </p:grpSp>
      <p:sp>
        <p:nvSpPr>
          <p:cNvPr id="25" name="Line 60"/>
          <p:cNvSpPr>
            <a:spLocks noChangeShapeType="1"/>
          </p:cNvSpPr>
          <p:nvPr/>
        </p:nvSpPr>
        <p:spPr bwMode="auto">
          <a:xfrm>
            <a:off x="2741186" y="2834323"/>
            <a:ext cx="0" cy="501492"/>
          </a:xfrm>
          <a:prstGeom prst="line">
            <a:avLst/>
          </a:prstGeom>
          <a:noFill/>
          <a:ln w="3175">
            <a:solidFill>
              <a:schemeClr val="bg1"/>
            </a:solidFill>
            <a:prstDash val="dash"/>
            <a:round/>
          </a:ln>
        </p:spPr>
        <p:txBody>
          <a:bodyPr wrap="none" lIns="90000" tIns="46800" rIns="90000" bIns="46800" anchor="ctr"/>
          <a:p>
            <a:endParaRPr lang="zh-CN" altLang="en-US">
              <a:solidFill>
                <a:schemeClr val="bg1"/>
              </a:solidFill>
            </a:endParaRPr>
          </a:p>
        </p:txBody>
      </p:sp>
      <p:sp>
        <p:nvSpPr>
          <p:cNvPr id="27" name="Line 61"/>
          <p:cNvSpPr>
            <a:spLocks noChangeShapeType="1"/>
          </p:cNvSpPr>
          <p:nvPr/>
        </p:nvSpPr>
        <p:spPr bwMode="auto">
          <a:xfrm>
            <a:off x="3201664" y="3573863"/>
            <a:ext cx="1007838" cy="569886"/>
          </a:xfrm>
          <a:prstGeom prst="line">
            <a:avLst/>
          </a:prstGeom>
          <a:noFill/>
          <a:ln w="3175">
            <a:solidFill>
              <a:schemeClr val="bg1"/>
            </a:solidFill>
            <a:prstDash val="dash"/>
            <a:round/>
          </a:ln>
        </p:spPr>
        <p:txBody>
          <a:bodyPr wrap="none" lIns="90000" tIns="46800" rIns="90000" bIns="46800" anchor="ctr"/>
          <a:p>
            <a:endParaRPr lang="zh-CN" altLang="en-US">
              <a:solidFill>
                <a:schemeClr val="bg1"/>
              </a:solidFill>
            </a:endParaRPr>
          </a:p>
        </p:txBody>
      </p:sp>
      <p:sp>
        <p:nvSpPr>
          <p:cNvPr id="28" name="Line 62"/>
          <p:cNvSpPr>
            <a:spLocks noChangeShapeType="1"/>
          </p:cNvSpPr>
          <p:nvPr/>
        </p:nvSpPr>
        <p:spPr bwMode="auto">
          <a:xfrm flipH="1">
            <a:off x="4621573" y="3310414"/>
            <a:ext cx="0" cy="691951"/>
          </a:xfrm>
          <a:prstGeom prst="line">
            <a:avLst/>
          </a:prstGeom>
          <a:noFill/>
          <a:ln w="3175">
            <a:solidFill>
              <a:schemeClr val="tx1"/>
            </a:solidFill>
            <a:round/>
          </a:ln>
        </p:spPr>
        <p:txBody>
          <a:bodyPr wrap="none" lIns="90000" tIns="46800" rIns="90000" bIns="46800" anchor="ctr"/>
          <a:p>
            <a:endParaRPr lang="zh-CN" altLang="en-US">
              <a:solidFill>
                <a:schemeClr val="bg1"/>
              </a:solidFill>
            </a:endParaRPr>
          </a:p>
        </p:txBody>
      </p:sp>
      <p:sp>
        <p:nvSpPr>
          <p:cNvPr id="37" name="Freeform 71"/>
          <p:cNvSpPr/>
          <p:nvPr/>
        </p:nvSpPr>
        <p:spPr bwMode="auto">
          <a:xfrm>
            <a:off x="3918550" y="2007905"/>
            <a:ext cx="83400" cy="7321"/>
          </a:xfrm>
          <a:custGeom>
            <a:avLst/>
            <a:gdLst>
              <a:gd name="T0" fmla="*/ 0 w 18"/>
              <a:gd name="T1" fmla="*/ 0 h 4"/>
              <a:gd name="T2" fmla="*/ 1474241 w 18"/>
              <a:gd name="T3" fmla="*/ 900312211 h 4"/>
              <a:gd name="T4" fmla="*/ 1616941 w 18"/>
              <a:gd name="T5" fmla="*/ 900312211 h 4"/>
              <a:gd name="T6" fmla="*/ 0 60000 65536"/>
              <a:gd name="T7" fmla="*/ 0 60000 65536"/>
              <a:gd name="T8" fmla="*/ 0 60000 65536"/>
              <a:gd name="T9" fmla="*/ 0 w 18"/>
              <a:gd name="T10" fmla="*/ 0 h 4"/>
              <a:gd name="T11" fmla="*/ 18 w 18"/>
              <a:gd name="T12" fmla="*/ 4 h 4"/>
            </a:gdLst>
            <a:ahLst/>
            <a:cxnLst>
              <a:cxn ang="T6">
                <a:pos x="T0" y="T1"/>
              </a:cxn>
              <a:cxn ang="T7">
                <a:pos x="T2" y="T3"/>
              </a:cxn>
              <a:cxn ang="T8">
                <a:pos x="T4" y="T5"/>
              </a:cxn>
            </a:cxnLst>
            <a:rect l="T9" t="T10" r="T11" b="T12"/>
            <a:pathLst>
              <a:path w="18" h="4">
                <a:moveTo>
                  <a:pt x="0" y="0"/>
                </a:moveTo>
                <a:cubicBezTo>
                  <a:pt x="6" y="3"/>
                  <a:pt x="11" y="4"/>
                  <a:pt x="16" y="4"/>
                </a:cubicBezTo>
                <a:cubicBezTo>
                  <a:pt x="17" y="4"/>
                  <a:pt x="17" y="4"/>
                  <a:pt x="18" y="4"/>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38" name="Freeform 72"/>
          <p:cNvSpPr/>
          <p:nvPr/>
        </p:nvSpPr>
        <p:spPr bwMode="auto">
          <a:xfrm>
            <a:off x="4039214" y="2097588"/>
            <a:ext cx="39038" cy="3661"/>
          </a:xfrm>
          <a:custGeom>
            <a:avLst/>
            <a:gdLst>
              <a:gd name="T0" fmla="*/ 0 w 8"/>
              <a:gd name="T1" fmla="*/ 434632913 h 2"/>
              <a:gd name="T2" fmla="*/ 989903 w 8"/>
              <a:gd name="T3" fmla="*/ 0 h 2"/>
              <a:gd name="T4" fmla="*/ 0 60000 65536"/>
              <a:gd name="T5" fmla="*/ 0 60000 65536"/>
              <a:gd name="T6" fmla="*/ 0 w 8"/>
              <a:gd name="T7" fmla="*/ 0 h 2"/>
              <a:gd name="T8" fmla="*/ 8 w 8"/>
              <a:gd name="T9" fmla="*/ 2 h 2"/>
            </a:gdLst>
            <a:ahLst/>
            <a:cxnLst>
              <a:cxn ang="T4">
                <a:pos x="T0" y="T1"/>
              </a:cxn>
              <a:cxn ang="T5">
                <a:pos x="T2" y="T3"/>
              </a:cxn>
            </a:cxnLst>
            <a:rect l="T6" t="T7" r="T8" b="T9"/>
            <a:pathLst>
              <a:path w="8" h="2">
                <a:moveTo>
                  <a:pt x="0" y="2"/>
                </a:moveTo>
                <a:cubicBezTo>
                  <a:pt x="3" y="2"/>
                  <a:pt x="5" y="1"/>
                  <a:pt x="8" y="0"/>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39" name="Freeform 73"/>
          <p:cNvSpPr/>
          <p:nvPr/>
        </p:nvSpPr>
        <p:spPr bwMode="auto">
          <a:xfrm>
            <a:off x="4367491" y="2121381"/>
            <a:ext cx="19519" cy="18303"/>
          </a:xfrm>
          <a:custGeom>
            <a:avLst/>
            <a:gdLst>
              <a:gd name="T0" fmla="*/ 0 w 4"/>
              <a:gd name="T1" fmla="*/ 0 h 9"/>
              <a:gd name="T2" fmla="*/ 502458 w 4"/>
              <a:gd name="T3" fmla="*/ 2147483647 h 9"/>
              <a:gd name="T4" fmla="*/ 0 60000 65536"/>
              <a:gd name="T5" fmla="*/ 0 60000 65536"/>
              <a:gd name="T6" fmla="*/ 0 w 4"/>
              <a:gd name="T7" fmla="*/ 0 h 9"/>
              <a:gd name="T8" fmla="*/ 4 w 4"/>
              <a:gd name="T9" fmla="*/ 9 h 9"/>
            </a:gdLst>
            <a:ahLst/>
            <a:cxnLst>
              <a:cxn ang="T4">
                <a:pos x="T0" y="T1"/>
              </a:cxn>
              <a:cxn ang="T5">
                <a:pos x="T2" y="T3"/>
              </a:cxn>
            </a:cxnLst>
            <a:rect l="T6" t="T7" r="T8" b="T9"/>
            <a:pathLst>
              <a:path w="4" h="9">
                <a:moveTo>
                  <a:pt x="0" y="0"/>
                </a:moveTo>
                <a:cubicBezTo>
                  <a:pt x="1" y="4"/>
                  <a:pt x="2" y="7"/>
                  <a:pt x="4" y="9"/>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40" name="Freeform 74"/>
          <p:cNvSpPr/>
          <p:nvPr/>
        </p:nvSpPr>
        <p:spPr bwMode="auto">
          <a:xfrm>
            <a:off x="4779169" y="2097588"/>
            <a:ext cx="12421" cy="18303"/>
          </a:xfrm>
          <a:custGeom>
            <a:avLst/>
            <a:gdLst>
              <a:gd name="T0" fmla="*/ 0 w 3"/>
              <a:gd name="T1" fmla="*/ 2147483647 h 9"/>
              <a:gd name="T2" fmla="*/ 131750 w 3"/>
              <a:gd name="T3" fmla="*/ 0 h 9"/>
              <a:gd name="T4" fmla="*/ 0 60000 65536"/>
              <a:gd name="T5" fmla="*/ 0 60000 65536"/>
              <a:gd name="T6" fmla="*/ 0 w 3"/>
              <a:gd name="T7" fmla="*/ 0 h 9"/>
              <a:gd name="T8" fmla="*/ 3 w 3"/>
              <a:gd name="T9" fmla="*/ 9 h 9"/>
            </a:gdLst>
            <a:ahLst/>
            <a:cxnLst>
              <a:cxn ang="T4">
                <a:pos x="T0" y="T1"/>
              </a:cxn>
              <a:cxn ang="T5">
                <a:pos x="T2" y="T3"/>
              </a:cxn>
            </a:cxnLst>
            <a:rect l="T6" t="T7" r="T8" b="T9"/>
            <a:pathLst>
              <a:path w="3" h="9">
                <a:moveTo>
                  <a:pt x="0" y="9"/>
                </a:moveTo>
                <a:cubicBezTo>
                  <a:pt x="2" y="6"/>
                  <a:pt x="2" y="3"/>
                  <a:pt x="3" y="0"/>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41" name="Freeform 75"/>
          <p:cNvSpPr/>
          <p:nvPr/>
        </p:nvSpPr>
        <p:spPr bwMode="auto">
          <a:xfrm>
            <a:off x="4961940" y="1984111"/>
            <a:ext cx="102919" cy="67720"/>
          </a:xfrm>
          <a:custGeom>
            <a:avLst/>
            <a:gdLst>
              <a:gd name="T0" fmla="*/ 2132534 w 22"/>
              <a:gd name="T1" fmla="*/ 2147483647 h 35"/>
              <a:gd name="T2" fmla="*/ 2132534 w 22"/>
              <a:gd name="T3" fmla="*/ 2147483647 h 35"/>
              <a:gd name="T4" fmla="*/ 0 w 22"/>
              <a:gd name="T5" fmla="*/ 0 h 35"/>
              <a:gd name="T6" fmla="*/ 0 60000 65536"/>
              <a:gd name="T7" fmla="*/ 0 60000 65536"/>
              <a:gd name="T8" fmla="*/ 0 60000 65536"/>
              <a:gd name="T9" fmla="*/ 0 w 22"/>
              <a:gd name="T10" fmla="*/ 0 h 35"/>
              <a:gd name="T11" fmla="*/ 22 w 22"/>
              <a:gd name="T12" fmla="*/ 35 h 35"/>
            </a:gdLst>
            <a:ahLst/>
            <a:cxnLst>
              <a:cxn ang="T6">
                <a:pos x="T0" y="T1"/>
              </a:cxn>
              <a:cxn ang="T7">
                <a:pos x="T2" y="T3"/>
              </a:cxn>
              <a:cxn ang="T8">
                <a:pos x="T4" y="T5"/>
              </a:cxn>
            </a:cxnLst>
            <a:rect l="T9" t="T10" r="T11" b="T12"/>
            <a:pathLst>
              <a:path w="22" h="35">
                <a:moveTo>
                  <a:pt x="22" y="35"/>
                </a:moveTo>
                <a:cubicBezTo>
                  <a:pt x="22" y="35"/>
                  <a:pt x="22" y="35"/>
                  <a:pt x="22" y="34"/>
                </a:cubicBezTo>
                <a:cubicBezTo>
                  <a:pt x="22" y="20"/>
                  <a:pt x="14" y="6"/>
                  <a:pt x="0" y="0"/>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42" name="Freeform 76"/>
          <p:cNvSpPr/>
          <p:nvPr/>
        </p:nvSpPr>
        <p:spPr bwMode="auto">
          <a:xfrm>
            <a:off x="5167779" y="1910901"/>
            <a:ext cx="40813" cy="25624"/>
          </a:xfrm>
          <a:custGeom>
            <a:avLst/>
            <a:gdLst>
              <a:gd name="T0" fmla="*/ 0 w 9"/>
              <a:gd name="T1" fmla="*/ 2147483647 h 13"/>
              <a:gd name="T2" fmla="*/ 414800 w 9"/>
              <a:gd name="T3" fmla="*/ 0 h 13"/>
              <a:gd name="T4" fmla="*/ 0 60000 65536"/>
              <a:gd name="T5" fmla="*/ 0 60000 65536"/>
              <a:gd name="T6" fmla="*/ 0 w 9"/>
              <a:gd name="T7" fmla="*/ 0 h 13"/>
              <a:gd name="T8" fmla="*/ 9 w 9"/>
              <a:gd name="T9" fmla="*/ 13 h 13"/>
            </a:gdLst>
            <a:ahLst/>
            <a:cxnLst>
              <a:cxn ang="T4">
                <a:pos x="T0" y="T1"/>
              </a:cxn>
              <a:cxn ang="T5">
                <a:pos x="T2" y="T3"/>
              </a:cxn>
            </a:cxnLst>
            <a:rect l="T6" t="T7" r="T8" b="T9"/>
            <a:pathLst>
              <a:path w="9" h="13">
                <a:moveTo>
                  <a:pt x="0" y="13"/>
                </a:moveTo>
                <a:cubicBezTo>
                  <a:pt x="3" y="9"/>
                  <a:pt x="7" y="5"/>
                  <a:pt x="9" y="0"/>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44" name="Freeform 78"/>
          <p:cNvSpPr/>
          <p:nvPr/>
        </p:nvSpPr>
        <p:spPr bwMode="auto">
          <a:xfrm>
            <a:off x="4796914" y="1786443"/>
            <a:ext cx="24843" cy="14642"/>
          </a:xfrm>
          <a:custGeom>
            <a:avLst/>
            <a:gdLst>
              <a:gd name="T0" fmla="*/ 1139333 w 5"/>
              <a:gd name="T1" fmla="*/ 0 h 8"/>
              <a:gd name="T2" fmla="*/ 0 w 5"/>
              <a:gd name="T3" fmla="*/ 1815951134 h 8"/>
              <a:gd name="T4" fmla="*/ 0 60000 65536"/>
              <a:gd name="T5" fmla="*/ 0 60000 65536"/>
              <a:gd name="T6" fmla="*/ 0 w 5"/>
              <a:gd name="T7" fmla="*/ 0 h 8"/>
              <a:gd name="T8" fmla="*/ 5 w 5"/>
              <a:gd name="T9" fmla="*/ 8 h 8"/>
            </a:gdLst>
            <a:ahLst/>
            <a:cxnLst>
              <a:cxn ang="T4">
                <a:pos x="T0" y="T1"/>
              </a:cxn>
              <a:cxn ang="T5">
                <a:pos x="T2" y="T3"/>
              </a:cxn>
            </a:cxnLst>
            <a:rect l="T6" t="T7" r="T8" b="T9"/>
            <a:pathLst>
              <a:path w="5" h="8">
                <a:moveTo>
                  <a:pt x="5" y="0"/>
                </a:moveTo>
                <a:cubicBezTo>
                  <a:pt x="3" y="3"/>
                  <a:pt x="1" y="5"/>
                  <a:pt x="0" y="8"/>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45" name="Freeform 79"/>
          <p:cNvSpPr/>
          <p:nvPr/>
        </p:nvSpPr>
        <p:spPr bwMode="auto">
          <a:xfrm>
            <a:off x="4573330" y="1795594"/>
            <a:ext cx="10647" cy="14642"/>
          </a:xfrm>
          <a:custGeom>
            <a:avLst/>
            <a:gdLst>
              <a:gd name="T0" fmla="*/ 4194304 w 2"/>
              <a:gd name="T1" fmla="*/ 0 h 7"/>
              <a:gd name="T2" fmla="*/ 0 w 2"/>
              <a:gd name="T3" fmla="*/ 2147483647 h 7"/>
              <a:gd name="T4" fmla="*/ 0 60000 65536"/>
              <a:gd name="T5" fmla="*/ 0 60000 65536"/>
              <a:gd name="T6" fmla="*/ 0 w 2"/>
              <a:gd name="T7" fmla="*/ 0 h 7"/>
              <a:gd name="T8" fmla="*/ 2 w 2"/>
              <a:gd name="T9" fmla="*/ 7 h 7"/>
            </a:gdLst>
            <a:ahLst/>
            <a:cxnLst>
              <a:cxn ang="T4">
                <a:pos x="T0" y="T1"/>
              </a:cxn>
              <a:cxn ang="T5">
                <a:pos x="T2" y="T3"/>
              </a:cxn>
            </a:cxnLst>
            <a:rect l="T6" t="T7" r="T8" b="T9"/>
            <a:pathLst>
              <a:path w="2" h="7">
                <a:moveTo>
                  <a:pt x="2" y="0"/>
                </a:moveTo>
                <a:cubicBezTo>
                  <a:pt x="1" y="2"/>
                  <a:pt x="0" y="5"/>
                  <a:pt x="0" y="7"/>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46" name="Freeform 80"/>
          <p:cNvSpPr/>
          <p:nvPr/>
        </p:nvSpPr>
        <p:spPr bwMode="auto">
          <a:xfrm>
            <a:off x="4307159" y="1813897"/>
            <a:ext cx="40813" cy="12812"/>
          </a:xfrm>
          <a:custGeom>
            <a:avLst/>
            <a:gdLst>
              <a:gd name="T0" fmla="*/ 414800 w 9"/>
              <a:gd name="T1" fmla="*/ 863919947 h 7"/>
              <a:gd name="T2" fmla="*/ 0 w 9"/>
              <a:gd name="T3" fmla="*/ 0 h 7"/>
              <a:gd name="T4" fmla="*/ 0 60000 65536"/>
              <a:gd name="T5" fmla="*/ 0 60000 65536"/>
              <a:gd name="T6" fmla="*/ 0 w 9"/>
              <a:gd name="T7" fmla="*/ 0 h 7"/>
              <a:gd name="T8" fmla="*/ 9 w 9"/>
              <a:gd name="T9" fmla="*/ 7 h 7"/>
            </a:gdLst>
            <a:ahLst/>
            <a:cxnLst>
              <a:cxn ang="T4">
                <a:pos x="T0" y="T1"/>
              </a:cxn>
              <a:cxn ang="T5">
                <a:pos x="T2" y="T3"/>
              </a:cxn>
            </a:cxnLst>
            <a:rect l="T6" t="T7" r="T8" b="T9"/>
            <a:pathLst>
              <a:path w="9" h="7">
                <a:moveTo>
                  <a:pt x="9" y="7"/>
                </a:moveTo>
                <a:cubicBezTo>
                  <a:pt x="6" y="4"/>
                  <a:pt x="3" y="2"/>
                  <a:pt x="0" y="0"/>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47" name="Freeform 81"/>
          <p:cNvSpPr/>
          <p:nvPr/>
        </p:nvSpPr>
        <p:spPr bwMode="auto">
          <a:xfrm>
            <a:off x="3980656" y="1901750"/>
            <a:ext cx="7098" cy="12812"/>
          </a:xfrm>
          <a:custGeom>
            <a:avLst/>
            <a:gdLst>
              <a:gd name="T0" fmla="*/ 0 w 2"/>
              <a:gd name="T1" fmla="*/ 0 h 7"/>
              <a:gd name="T2" fmla="*/ 8092 w 2"/>
              <a:gd name="T3" fmla="*/ 863919947 h 7"/>
              <a:gd name="T4" fmla="*/ 0 60000 65536"/>
              <a:gd name="T5" fmla="*/ 0 60000 65536"/>
              <a:gd name="T6" fmla="*/ 0 w 2"/>
              <a:gd name="T7" fmla="*/ 0 h 7"/>
              <a:gd name="T8" fmla="*/ 2 w 2"/>
              <a:gd name="T9" fmla="*/ 7 h 7"/>
            </a:gdLst>
            <a:ahLst/>
            <a:cxnLst>
              <a:cxn ang="T4">
                <a:pos x="T0" y="T1"/>
              </a:cxn>
              <a:cxn ang="T5">
                <a:pos x="T2" y="T3"/>
              </a:cxn>
            </a:cxnLst>
            <a:rect l="T6" t="T7" r="T8" b="T9"/>
            <a:pathLst>
              <a:path w="2" h="7">
                <a:moveTo>
                  <a:pt x="0" y="0"/>
                </a:moveTo>
                <a:cubicBezTo>
                  <a:pt x="0" y="3"/>
                  <a:pt x="1" y="5"/>
                  <a:pt x="2" y="7"/>
                </a:cubicBezTo>
              </a:path>
            </a:pathLst>
          </a:custGeom>
          <a:gradFill rotWithShape="1">
            <a:gsLst>
              <a:gs pos="0">
                <a:srgbClr val="E3F1FD"/>
              </a:gs>
              <a:gs pos="100000">
                <a:schemeClr val="accent1"/>
              </a:gs>
            </a:gsLst>
            <a:lin ang="2700000" scaled="1"/>
          </a:gradFill>
          <a:ln w="17463" cap="rnd">
            <a:noFill/>
            <a:round/>
          </a:ln>
        </p:spPr>
        <p:txBody>
          <a:bodyPr/>
          <a:p>
            <a:pPr algn="ctr" eaLnBrk="0" hangingPunct="0"/>
            <a:endParaRPr lang="zh-CN" altLang="en-US" sz="1400">
              <a:solidFill>
                <a:schemeClr val="bg2"/>
              </a:solidFill>
              <a:latin typeface="Arial" panose="020B0604020202020204" pitchFamily="34" charset="0"/>
            </a:endParaRPr>
          </a:p>
        </p:txBody>
      </p:sp>
      <p:sp>
        <p:nvSpPr>
          <p:cNvPr id="50" name="Line 88"/>
          <p:cNvSpPr>
            <a:spLocks noChangeShapeType="1"/>
          </p:cNvSpPr>
          <p:nvPr/>
        </p:nvSpPr>
        <p:spPr bwMode="auto">
          <a:xfrm flipV="1">
            <a:off x="3201663" y="3160222"/>
            <a:ext cx="1034518" cy="360562"/>
          </a:xfrm>
          <a:prstGeom prst="line">
            <a:avLst/>
          </a:prstGeom>
          <a:noFill/>
          <a:ln w="3175">
            <a:solidFill>
              <a:schemeClr val="tx1"/>
            </a:solidFill>
            <a:prstDash val="dash"/>
            <a:round/>
          </a:ln>
        </p:spPr>
        <p:txBody>
          <a:bodyPr wrap="none" lIns="90000" tIns="46800" rIns="90000" bIns="46800" anchor="ctr"/>
          <a:p>
            <a:endParaRPr lang="zh-CN" altLang="en-US">
              <a:solidFill>
                <a:schemeClr val="bg1"/>
              </a:solidFill>
            </a:endParaRPr>
          </a:p>
        </p:txBody>
      </p:sp>
      <p:sp>
        <p:nvSpPr>
          <p:cNvPr id="51" name="Line 89"/>
          <p:cNvSpPr>
            <a:spLocks noChangeShapeType="1"/>
          </p:cNvSpPr>
          <p:nvPr/>
        </p:nvSpPr>
        <p:spPr bwMode="auto">
          <a:xfrm flipH="1">
            <a:off x="2511392" y="3687338"/>
            <a:ext cx="0" cy="166554"/>
          </a:xfrm>
          <a:prstGeom prst="line">
            <a:avLst/>
          </a:prstGeom>
          <a:noFill/>
          <a:ln w="3175">
            <a:solidFill>
              <a:schemeClr val="tx1"/>
            </a:solidFill>
            <a:prstDash val="dash"/>
            <a:round/>
          </a:ln>
        </p:spPr>
        <p:txBody>
          <a:bodyPr wrap="none" lIns="90000" tIns="46800" rIns="90000" bIns="46800" anchor="ctr"/>
          <a:p>
            <a:endParaRPr lang="zh-CN" altLang="en-US">
              <a:solidFill>
                <a:schemeClr val="bg1"/>
              </a:solidFill>
            </a:endParaRPr>
          </a:p>
        </p:txBody>
      </p:sp>
      <p:sp>
        <p:nvSpPr>
          <p:cNvPr id="52" name="Line 90"/>
          <p:cNvSpPr>
            <a:spLocks noChangeShapeType="1"/>
          </p:cNvSpPr>
          <p:nvPr/>
        </p:nvSpPr>
        <p:spPr bwMode="auto">
          <a:xfrm flipH="1">
            <a:off x="2970981" y="3677178"/>
            <a:ext cx="0" cy="166554"/>
          </a:xfrm>
          <a:prstGeom prst="line">
            <a:avLst/>
          </a:prstGeom>
          <a:noFill/>
          <a:ln w="3175">
            <a:solidFill>
              <a:schemeClr val="tx1"/>
            </a:solidFill>
            <a:prstDash val="dash"/>
            <a:round/>
          </a:ln>
        </p:spPr>
        <p:txBody>
          <a:bodyPr wrap="none" lIns="90000" tIns="46800" rIns="90000" bIns="46800" anchor="ctr"/>
          <a:p>
            <a:endParaRPr lang="zh-CN" altLang="en-US">
              <a:solidFill>
                <a:schemeClr val="bg1"/>
              </a:solidFill>
            </a:endParaRPr>
          </a:p>
        </p:txBody>
      </p:sp>
      <p:sp>
        <p:nvSpPr>
          <p:cNvPr id="53" name="Line 91"/>
          <p:cNvSpPr>
            <a:spLocks noChangeShapeType="1"/>
          </p:cNvSpPr>
          <p:nvPr/>
        </p:nvSpPr>
        <p:spPr bwMode="auto">
          <a:xfrm flipH="1">
            <a:off x="2511392" y="3853892"/>
            <a:ext cx="459589" cy="0"/>
          </a:xfrm>
          <a:prstGeom prst="line">
            <a:avLst/>
          </a:prstGeom>
          <a:noFill/>
          <a:ln w="3175">
            <a:solidFill>
              <a:schemeClr val="tx1"/>
            </a:solidFill>
            <a:prstDash val="dash"/>
            <a:round/>
          </a:ln>
        </p:spPr>
        <p:txBody>
          <a:bodyPr wrap="none" lIns="90000" tIns="46800" rIns="90000" bIns="46800" anchor="ctr"/>
          <a:p>
            <a:endParaRPr lang="zh-CN" altLang="en-US">
              <a:solidFill>
                <a:schemeClr val="bg1"/>
              </a:solidFill>
            </a:endParaRPr>
          </a:p>
        </p:txBody>
      </p:sp>
      <p:sp>
        <p:nvSpPr>
          <p:cNvPr id="54" name="Line 92"/>
          <p:cNvSpPr>
            <a:spLocks noChangeShapeType="1"/>
          </p:cNvSpPr>
          <p:nvPr/>
        </p:nvSpPr>
        <p:spPr bwMode="auto">
          <a:xfrm>
            <a:off x="5041791" y="2894834"/>
            <a:ext cx="267945" cy="0"/>
          </a:xfrm>
          <a:prstGeom prst="line">
            <a:avLst/>
          </a:prstGeom>
          <a:noFill/>
          <a:ln w="3175">
            <a:solidFill>
              <a:schemeClr val="tx1"/>
            </a:solidFill>
            <a:round/>
          </a:ln>
        </p:spPr>
        <p:txBody>
          <a:bodyPr wrap="none" lIns="90000" tIns="46800" rIns="90000" bIns="46800" anchor="ctr"/>
          <a:p>
            <a:endParaRPr lang="zh-CN" altLang="en-US">
              <a:solidFill>
                <a:schemeClr val="bg1"/>
              </a:solidFill>
            </a:endParaRPr>
          </a:p>
        </p:txBody>
      </p:sp>
      <p:sp>
        <p:nvSpPr>
          <p:cNvPr id="55" name="Line 93"/>
          <p:cNvSpPr>
            <a:spLocks noChangeShapeType="1"/>
          </p:cNvSpPr>
          <p:nvPr/>
        </p:nvSpPr>
        <p:spPr bwMode="auto">
          <a:xfrm>
            <a:off x="5041791" y="3130938"/>
            <a:ext cx="267945" cy="0"/>
          </a:xfrm>
          <a:prstGeom prst="line">
            <a:avLst/>
          </a:prstGeom>
          <a:noFill/>
          <a:ln w="3175">
            <a:solidFill>
              <a:schemeClr val="tx1"/>
            </a:solidFill>
            <a:round/>
          </a:ln>
        </p:spPr>
        <p:txBody>
          <a:bodyPr wrap="none" lIns="90000" tIns="46800" rIns="90000" bIns="46800" anchor="ctr"/>
          <a:p>
            <a:endParaRPr lang="zh-CN" altLang="en-US">
              <a:solidFill>
                <a:schemeClr val="bg1"/>
              </a:solidFill>
            </a:endParaRPr>
          </a:p>
        </p:txBody>
      </p:sp>
      <p:sp>
        <p:nvSpPr>
          <p:cNvPr id="30" name="Line 94"/>
          <p:cNvSpPr>
            <a:spLocks noChangeShapeType="1"/>
          </p:cNvSpPr>
          <p:nvPr/>
        </p:nvSpPr>
        <p:spPr bwMode="auto">
          <a:xfrm flipH="1">
            <a:off x="5309736" y="2894834"/>
            <a:ext cx="0" cy="236104"/>
          </a:xfrm>
          <a:prstGeom prst="line">
            <a:avLst/>
          </a:prstGeom>
          <a:noFill/>
          <a:ln w="3175">
            <a:solidFill>
              <a:schemeClr val="tx1"/>
            </a:solidFill>
            <a:round/>
          </a:ln>
        </p:spPr>
        <p:txBody>
          <a:bodyPr wrap="none" lIns="90000" tIns="46800" rIns="90000" bIns="46800" anchor="ctr"/>
          <a:p>
            <a:endParaRPr lang="zh-CN" altLang="en-US">
              <a:solidFill>
                <a:schemeClr val="bg1"/>
              </a:solidFill>
            </a:endParaRPr>
          </a:p>
        </p:txBody>
      </p:sp>
      <p:sp>
        <p:nvSpPr>
          <p:cNvPr id="57" name="Rectangle 97"/>
          <p:cNvSpPr>
            <a:spLocks noChangeArrowheads="1"/>
          </p:cNvSpPr>
          <p:nvPr/>
        </p:nvSpPr>
        <p:spPr bwMode="auto">
          <a:xfrm>
            <a:off x="3306356" y="2250179"/>
            <a:ext cx="479108" cy="191936"/>
          </a:xfrm>
          <a:prstGeom prst="rect">
            <a:avLst/>
          </a:prstGeom>
          <a:noFill/>
          <a:ln w="9525">
            <a:noFill/>
            <a:miter lim="800000"/>
          </a:ln>
        </p:spPr>
        <p:txBody>
          <a:bodyPr lIns="3600" tIns="3600" rIns="3600" bIns="3600">
            <a:spAutoFit/>
          </a:bodyPr>
          <a:p>
            <a:pPr algn="ctr" eaLnBrk="0" hangingPunct="0"/>
            <a:r>
              <a:rPr lang="en-US" altLang="zh-CN" sz="1200" i="1" dirty="0">
                <a:solidFill>
                  <a:schemeClr val="bg2"/>
                </a:solidFill>
                <a:latin typeface="Arial" panose="020B0604020202020204" pitchFamily="34" charset="0"/>
              </a:rPr>
              <a:t>PCRF</a:t>
            </a:r>
            <a:endParaRPr lang="en-US" altLang="zh-CN" sz="1200" i="1" dirty="0">
              <a:solidFill>
                <a:schemeClr val="bg2"/>
              </a:solidFill>
              <a:latin typeface="Arial" panose="020B0604020202020204" pitchFamily="34" charset="0"/>
            </a:endParaRPr>
          </a:p>
        </p:txBody>
      </p:sp>
      <p:sp>
        <p:nvSpPr>
          <p:cNvPr id="58" name="Line 101"/>
          <p:cNvSpPr>
            <a:spLocks noChangeShapeType="1"/>
          </p:cNvSpPr>
          <p:nvPr/>
        </p:nvSpPr>
        <p:spPr bwMode="auto">
          <a:xfrm>
            <a:off x="3507506" y="2485611"/>
            <a:ext cx="711565" cy="356241"/>
          </a:xfrm>
          <a:prstGeom prst="line">
            <a:avLst/>
          </a:prstGeom>
          <a:noFill/>
          <a:ln w="3175">
            <a:solidFill>
              <a:schemeClr val="tx1"/>
            </a:solidFill>
            <a:prstDash val="dash"/>
            <a:round/>
          </a:ln>
        </p:spPr>
        <p:txBody>
          <a:bodyPr wrap="none" lIns="90000" tIns="46800" rIns="90000" bIns="46800" anchor="ctr"/>
          <a:p>
            <a:endParaRPr lang="zh-CN" altLang="en-US">
              <a:solidFill>
                <a:schemeClr val="bg1"/>
              </a:solidFill>
            </a:endParaRPr>
          </a:p>
        </p:txBody>
      </p:sp>
      <p:sp>
        <p:nvSpPr>
          <p:cNvPr id="59" name="Rectangle 10"/>
          <p:cNvSpPr>
            <a:spLocks noChangeArrowheads="1"/>
          </p:cNvSpPr>
          <p:nvPr/>
        </p:nvSpPr>
        <p:spPr bwMode="auto">
          <a:xfrm>
            <a:off x="2401454" y="2951283"/>
            <a:ext cx="369012" cy="215444"/>
          </a:xfrm>
          <a:prstGeom prst="rect">
            <a:avLst/>
          </a:prstGeom>
          <a:noFill/>
          <a:ln w="9525">
            <a:noFill/>
            <a:miter lim="800000"/>
          </a:ln>
        </p:spPr>
        <p:txBody>
          <a:bodyPr wrap="none">
            <a:spAutoFit/>
          </a:bodyPr>
          <a:p>
            <a:pPr algn="ctr" eaLnBrk="0" hangingPunct="0"/>
            <a:r>
              <a:rPr lang="en-US" altLang="zh-CN" sz="800" b="0" dirty="0">
                <a:solidFill>
                  <a:schemeClr val="tx1"/>
                </a:solidFill>
                <a:latin typeface="Arial" panose="020B0604020202020204" pitchFamily="34" charset="0"/>
                <a:ea typeface="微软雅黑" panose="020B0503020204020204" pitchFamily="34" charset="-122"/>
              </a:rPr>
              <a:t>S6a</a:t>
            </a:r>
            <a:endParaRPr lang="en-US" altLang="zh-CN" sz="800" b="0" dirty="0">
              <a:solidFill>
                <a:schemeClr val="tx1"/>
              </a:solidFill>
              <a:latin typeface="Arial" panose="020B0604020202020204" pitchFamily="34" charset="0"/>
              <a:ea typeface="微软雅黑" panose="020B0503020204020204" pitchFamily="34" charset="-122"/>
            </a:endParaRPr>
          </a:p>
        </p:txBody>
      </p:sp>
      <p:sp>
        <p:nvSpPr>
          <p:cNvPr id="60" name="Rectangle 10"/>
          <p:cNvSpPr>
            <a:spLocks noChangeArrowheads="1"/>
          </p:cNvSpPr>
          <p:nvPr/>
        </p:nvSpPr>
        <p:spPr bwMode="auto">
          <a:xfrm>
            <a:off x="2540709" y="3852061"/>
            <a:ext cx="369012" cy="215444"/>
          </a:xfrm>
          <a:prstGeom prst="rect">
            <a:avLst/>
          </a:prstGeom>
          <a:noFill/>
          <a:ln w="9525">
            <a:noFill/>
            <a:miter lim="800000"/>
          </a:ln>
        </p:spPr>
        <p:txBody>
          <a:bodyPr wrap="none">
            <a:spAutoFit/>
          </a:bodyPr>
          <a:p>
            <a:pPr algn="ctr" eaLnBrk="0" hangingPunct="0"/>
            <a:r>
              <a:rPr lang="en-US" altLang="zh-CN" sz="800" b="0" dirty="0">
                <a:solidFill>
                  <a:schemeClr val="tx1"/>
                </a:solidFill>
                <a:latin typeface="Arial" panose="020B0604020202020204" pitchFamily="34" charset="0"/>
                <a:ea typeface="微软雅黑" panose="020B0503020204020204" pitchFamily="34" charset="-122"/>
              </a:rPr>
              <a:t>S10</a:t>
            </a:r>
            <a:endParaRPr lang="en-US" altLang="zh-CN" sz="800" b="0" dirty="0">
              <a:solidFill>
                <a:schemeClr val="tx1"/>
              </a:solidFill>
              <a:latin typeface="Arial" panose="020B0604020202020204" pitchFamily="34" charset="0"/>
              <a:ea typeface="微软雅黑" panose="020B0503020204020204" pitchFamily="34" charset="-122"/>
            </a:endParaRPr>
          </a:p>
        </p:txBody>
      </p:sp>
      <p:sp>
        <p:nvSpPr>
          <p:cNvPr id="61" name="Rectangle 10"/>
          <p:cNvSpPr>
            <a:spLocks noChangeArrowheads="1"/>
          </p:cNvSpPr>
          <p:nvPr/>
        </p:nvSpPr>
        <p:spPr bwMode="auto">
          <a:xfrm>
            <a:off x="3464397" y="3138395"/>
            <a:ext cx="369012" cy="215444"/>
          </a:xfrm>
          <a:prstGeom prst="rect">
            <a:avLst/>
          </a:prstGeom>
          <a:noFill/>
          <a:ln w="9525">
            <a:noFill/>
            <a:miter lim="800000"/>
          </a:ln>
        </p:spPr>
        <p:txBody>
          <a:bodyPr wrap="none">
            <a:spAutoFit/>
          </a:bodyPr>
          <a:p>
            <a:pPr algn="ctr" eaLnBrk="0" hangingPunct="0"/>
            <a:r>
              <a:rPr lang="en-US" altLang="zh-CN" sz="800" b="0" dirty="0">
                <a:solidFill>
                  <a:schemeClr val="bg2"/>
                </a:solidFill>
                <a:latin typeface="Arial" panose="020B0604020202020204" pitchFamily="34" charset="0"/>
                <a:ea typeface="微软雅黑" panose="020B0503020204020204" pitchFamily="34" charset="-122"/>
              </a:rPr>
              <a:t>S11</a:t>
            </a:r>
            <a:endParaRPr lang="en-US" altLang="zh-CN" sz="800" b="0" dirty="0">
              <a:solidFill>
                <a:schemeClr val="bg2"/>
              </a:solidFill>
              <a:latin typeface="Arial" panose="020B0604020202020204" pitchFamily="34" charset="0"/>
              <a:ea typeface="微软雅黑" panose="020B0503020204020204" pitchFamily="34" charset="-122"/>
            </a:endParaRPr>
          </a:p>
        </p:txBody>
      </p:sp>
      <p:sp>
        <p:nvSpPr>
          <p:cNvPr id="62" name="Rectangle 10"/>
          <p:cNvSpPr>
            <a:spLocks noChangeArrowheads="1"/>
          </p:cNvSpPr>
          <p:nvPr/>
        </p:nvSpPr>
        <p:spPr bwMode="auto">
          <a:xfrm>
            <a:off x="3119631" y="3759145"/>
            <a:ext cx="583813" cy="215444"/>
          </a:xfrm>
          <a:prstGeom prst="rect">
            <a:avLst/>
          </a:prstGeom>
          <a:noFill/>
          <a:ln w="9525">
            <a:noFill/>
            <a:miter lim="800000"/>
          </a:ln>
        </p:spPr>
        <p:txBody>
          <a:bodyPr wrap="none">
            <a:spAutoFit/>
          </a:bodyPr>
          <a:p>
            <a:pPr algn="ctr" eaLnBrk="0" hangingPunct="0"/>
            <a:r>
              <a:rPr lang="en-US" altLang="zh-CN" sz="800" b="0" dirty="0">
                <a:solidFill>
                  <a:schemeClr val="tx1"/>
                </a:solidFill>
                <a:latin typeface="Arial" panose="020B0604020202020204" pitchFamily="34" charset="0"/>
                <a:ea typeface="微软雅黑" panose="020B0503020204020204" pitchFamily="34" charset="-122"/>
              </a:rPr>
              <a:t>S1-MME</a:t>
            </a:r>
            <a:endParaRPr lang="en-US" altLang="zh-CN" sz="800" b="0" dirty="0">
              <a:solidFill>
                <a:schemeClr val="tx1"/>
              </a:solidFill>
              <a:latin typeface="Arial" panose="020B0604020202020204" pitchFamily="34" charset="0"/>
              <a:ea typeface="微软雅黑" panose="020B0503020204020204" pitchFamily="34" charset="-122"/>
            </a:endParaRPr>
          </a:p>
        </p:txBody>
      </p:sp>
      <p:sp>
        <p:nvSpPr>
          <p:cNvPr id="63" name="Rectangle 10"/>
          <p:cNvSpPr>
            <a:spLocks noChangeArrowheads="1"/>
          </p:cNvSpPr>
          <p:nvPr/>
        </p:nvSpPr>
        <p:spPr bwMode="auto">
          <a:xfrm>
            <a:off x="4187885" y="3573862"/>
            <a:ext cx="418704" cy="215444"/>
          </a:xfrm>
          <a:prstGeom prst="rect">
            <a:avLst/>
          </a:prstGeom>
          <a:noFill/>
          <a:ln w="9525">
            <a:noFill/>
            <a:miter lim="800000"/>
          </a:ln>
        </p:spPr>
        <p:txBody>
          <a:bodyPr wrap="none">
            <a:spAutoFit/>
          </a:bodyPr>
          <a:p>
            <a:pPr algn="ctr" eaLnBrk="0" hangingPunct="0"/>
            <a:r>
              <a:rPr lang="en-US" altLang="zh-CN" sz="800" b="0" dirty="0">
                <a:solidFill>
                  <a:schemeClr val="tx1"/>
                </a:solidFill>
                <a:latin typeface="Arial" panose="020B0604020202020204" pitchFamily="34" charset="0"/>
                <a:ea typeface="微软雅黑" panose="020B0503020204020204" pitchFamily="34" charset="-122"/>
              </a:rPr>
              <a:t>S1-U</a:t>
            </a:r>
            <a:endParaRPr lang="en-US" altLang="zh-CN" sz="800" b="0" dirty="0">
              <a:solidFill>
                <a:schemeClr val="tx1"/>
              </a:solidFill>
              <a:latin typeface="Arial" panose="020B0604020202020204" pitchFamily="34" charset="0"/>
              <a:ea typeface="微软雅黑" panose="020B0503020204020204" pitchFamily="34" charset="-122"/>
            </a:endParaRPr>
          </a:p>
        </p:txBody>
      </p:sp>
      <p:sp>
        <p:nvSpPr>
          <p:cNvPr id="64" name="Rectangle 10"/>
          <p:cNvSpPr>
            <a:spLocks noChangeArrowheads="1"/>
          </p:cNvSpPr>
          <p:nvPr/>
        </p:nvSpPr>
        <p:spPr bwMode="auto">
          <a:xfrm>
            <a:off x="5228363" y="2905164"/>
            <a:ext cx="311304" cy="215444"/>
          </a:xfrm>
          <a:prstGeom prst="rect">
            <a:avLst/>
          </a:prstGeom>
          <a:noFill/>
          <a:ln w="9525">
            <a:noFill/>
            <a:miter lim="800000"/>
          </a:ln>
        </p:spPr>
        <p:txBody>
          <a:bodyPr wrap="none">
            <a:spAutoFit/>
          </a:bodyPr>
          <a:p>
            <a:pPr algn="ctr" eaLnBrk="0" hangingPunct="0"/>
            <a:r>
              <a:rPr lang="en-US" altLang="zh-CN" sz="800" b="0" dirty="0" smtClean="0">
                <a:solidFill>
                  <a:schemeClr val="bg2"/>
                </a:solidFill>
                <a:latin typeface="Arial" panose="020B0604020202020204" pitchFamily="34" charset="0"/>
                <a:ea typeface="微软雅黑" panose="020B0503020204020204" pitchFamily="34" charset="-122"/>
              </a:rPr>
              <a:t>S5</a:t>
            </a:r>
            <a:endParaRPr lang="en-US" altLang="zh-CN" sz="800" b="0" dirty="0" smtClean="0">
              <a:solidFill>
                <a:schemeClr val="bg2"/>
              </a:solidFill>
              <a:latin typeface="Arial" panose="020B0604020202020204" pitchFamily="34" charset="0"/>
              <a:ea typeface="微软雅黑" panose="020B0503020204020204" pitchFamily="34" charset="-122"/>
            </a:endParaRPr>
          </a:p>
        </p:txBody>
      </p:sp>
      <p:sp>
        <p:nvSpPr>
          <p:cNvPr id="65" name="Rectangle 10"/>
          <p:cNvSpPr>
            <a:spLocks noChangeArrowheads="1"/>
          </p:cNvSpPr>
          <p:nvPr/>
        </p:nvSpPr>
        <p:spPr bwMode="auto">
          <a:xfrm>
            <a:off x="3829698" y="2525202"/>
            <a:ext cx="316112" cy="215444"/>
          </a:xfrm>
          <a:prstGeom prst="rect">
            <a:avLst/>
          </a:prstGeom>
          <a:noFill/>
          <a:ln w="9525">
            <a:noFill/>
            <a:miter lim="800000"/>
          </a:ln>
        </p:spPr>
        <p:txBody>
          <a:bodyPr wrap="none">
            <a:spAutoFit/>
          </a:bodyPr>
          <a:p>
            <a:pPr algn="ctr" eaLnBrk="0" hangingPunct="0"/>
            <a:r>
              <a:rPr lang="en-US" altLang="zh-CN" sz="800" b="0" dirty="0">
                <a:solidFill>
                  <a:schemeClr val="tx1"/>
                </a:solidFill>
                <a:latin typeface="Arial" panose="020B0604020202020204" pitchFamily="34" charset="0"/>
                <a:ea typeface="微软雅黑" panose="020B0503020204020204" pitchFamily="34" charset="-122"/>
              </a:rPr>
              <a:t>Gx</a:t>
            </a:r>
            <a:endParaRPr lang="en-US" altLang="zh-CN" sz="800" b="0" dirty="0">
              <a:solidFill>
                <a:schemeClr val="tx1"/>
              </a:solidFill>
              <a:latin typeface="Arial" panose="020B0604020202020204" pitchFamily="34" charset="0"/>
              <a:ea typeface="微软雅黑" panose="020B0503020204020204" pitchFamily="34" charset="-122"/>
            </a:endParaRPr>
          </a:p>
        </p:txBody>
      </p:sp>
      <p:sp>
        <p:nvSpPr>
          <p:cNvPr id="67" name="Line 61"/>
          <p:cNvSpPr>
            <a:spLocks noChangeShapeType="1"/>
          </p:cNvSpPr>
          <p:nvPr/>
        </p:nvSpPr>
        <p:spPr bwMode="auto">
          <a:xfrm>
            <a:off x="2909564" y="3561798"/>
            <a:ext cx="1007838" cy="569886"/>
          </a:xfrm>
          <a:prstGeom prst="line">
            <a:avLst/>
          </a:prstGeom>
          <a:noFill/>
          <a:ln w="3175">
            <a:solidFill>
              <a:schemeClr val="tx1"/>
            </a:solidFill>
            <a:prstDash val="dash"/>
            <a:round/>
          </a:ln>
        </p:spPr>
        <p:txBody>
          <a:bodyPr wrap="none" lIns="90000" tIns="46800" rIns="90000" bIns="46800" anchor="ctr"/>
          <a:p>
            <a:endParaRPr lang="zh-CN" altLang="en-US">
              <a:solidFill>
                <a:schemeClr val="bg1"/>
              </a:solidFill>
            </a:endParaRPr>
          </a:p>
        </p:txBody>
      </p:sp>
      <p:sp>
        <p:nvSpPr>
          <p:cNvPr id="68" name="Rectangle 10"/>
          <p:cNvSpPr>
            <a:spLocks noChangeArrowheads="1"/>
          </p:cNvSpPr>
          <p:nvPr/>
        </p:nvSpPr>
        <p:spPr bwMode="auto">
          <a:xfrm>
            <a:off x="3460587" y="3130140"/>
            <a:ext cx="369012" cy="215444"/>
          </a:xfrm>
          <a:prstGeom prst="rect">
            <a:avLst/>
          </a:prstGeom>
          <a:noFill/>
          <a:ln w="9525">
            <a:noFill/>
            <a:miter lim="800000"/>
          </a:ln>
        </p:spPr>
        <p:txBody>
          <a:bodyPr wrap="none">
            <a:spAutoFit/>
          </a:bodyPr>
          <a:p>
            <a:pPr algn="ctr" eaLnBrk="0" hangingPunct="0"/>
            <a:r>
              <a:rPr lang="en-US" altLang="zh-CN" sz="800" b="0" dirty="0">
                <a:solidFill>
                  <a:schemeClr val="tx1"/>
                </a:solidFill>
                <a:latin typeface="Arial" panose="020B0604020202020204" pitchFamily="34" charset="0"/>
                <a:ea typeface="微软雅黑" panose="020B0503020204020204" pitchFamily="34" charset="-122"/>
              </a:rPr>
              <a:t>S11</a:t>
            </a:r>
            <a:endParaRPr lang="en-US" altLang="zh-CN" sz="800" b="0" dirty="0">
              <a:solidFill>
                <a:schemeClr val="tx1"/>
              </a:solidFill>
              <a:latin typeface="Arial" panose="020B0604020202020204" pitchFamily="34" charset="0"/>
              <a:ea typeface="微软雅黑" panose="020B0503020204020204" pitchFamily="34" charset="-122"/>
            </a:endParaRPr>
          </a:p>
        </p:txBody>
      </p:sp>
      <p:sp>
        <p:nvSpPr>
          <p:cNvPr id="69" name="Line 60"/>
          <p:cNvSpPr>
            <a:spLocks noChangeShapeType="1"/>
          </p:cNvSpPr>
          <p:nvPr/>
        </p:nvSpPr>
        <p:spPr bwMode="auto">
          <a:xfrm>
            <a:off x="2740551" y="2834323"/>
            <a:ext cx="0" cy="501492"/>
          </a:xfrm>
          <a:prstGeom prst="line">
            <a:avLst/>
          </a:prstGeom>
          <a:noFill/>
          <a:ln w="3175">
            <a:solidFill>
              <a:schemeClr val="tx1"/>
            </a:solidFill>
            <a:prstDash val="dash"/>
            <a:round/>
          </a:ln>
        </p:spPr>
        <p:txBody>
          <a:bodyPr wrap="none" lIns="90000" tIns="46800" rIns="90000" bIns="46800" anchor="ctr"/>
          <a:p>
            <a:endParaRPr lang="zh-CN" altLang="en-US">
              <a:solidFill>
                <a:schemeClr val="bg1"/>
              </a:solidFill>
            </a:endParaRPr>
          </a:p>
        </p:txBody>
      </p:sp>
      <p:sp>
        <p:nvSpPr>
          <p:cNvPr id="70" name="Line 89"/>
          <p:cNvSpPr>
            <a:spLocks noChangeShapeType="1"/>
          </p:cNvSpPr>
          <p:nvPr/>
        </p:nvSpPr>
        <p:spPr bwMode="auto">
          <a:xfrm flipH="1">
            <a:off x="2510757" y="3687338"/>
            <a:ext cx="0" cy="166554"/>
          </a:xfrm>
          <a:prstGeom prst="line">
            <a:avLst/>
          </a:prstGeom>
          <a:noFill/>
          <a:ln w="3175">
            <a:solidFill>
              <a:schemeClr val="tx1"/>
            </a:solidFill>
            <a:prstDash val="dash"/>
            <a:round/>
          </a:ln>
        </p:spPr>
        <p:txBody>
          <a:bodyPr wrap="none" lIns="90000" tIns="46800" rIns="90000" bIns="46800" anchor="ctr"/>
          <a:p>
            <a:endParaRPr lang="zh-CN" altLang="en-US">
              <a:solidFill>
                <a:schemeClr val="bg1"/>
              </a:solidFill>
            </a:endParaRPr>
          </a:p>
        </p:txBody>
      </p:sp>
      <p:sp>
        <p:nvSpPr>
          <p:cNvPr id="164" name="文本框 163"/>
          <p:cNvSpPr txBox="1"/>
          <p:nvPr/>
        </p:nvSpPr>
        <p:spPr>
          <a:xfrm>
            <a:off x="6160135" y="4224655"/>
            <a:ext cx="989330" cy="354330"/>
          </a:xfrm>
          <a:prstGeom prst="rect">
            <a:avLst/>
          </a:prstGeom>
        </p:spPr>
        <p:txBody>
          <a:bodyPr vert="horz" wrap="none" lIns="0" tIns="0" rIns="0" bIns="0" rtlCol="0" anchor="ctr">
            <a:noAutofit/>
          </a:bodyPr>
          <a:lstStyle/>
          <a:p>
            <a:r>
              <a:rPr kumimoji="1" lang="en-US" sz="1600" b="1" dirty="0">
                <a:solidFill>
                  <a:srgbClr val="FFC000"/>
                </a:solidFill>
                <a:latin typeface="微软雅黑" panose="020B0503020204020204" pitchFamily="34" charset="-122"/>
                <a:ea typeface="微软雅黑" panose="020B0503020204020204" pitchFamily="34" charset="-122"/>
              </a:rPr>
              <a:t>Option2</a:t>
            </a:r>
            <a:endParaRPr kumimoji="1" lang="en-US" sz="1600" b="1" dirty="0">
              <a:solidFill>
                <a:srgbClr val="FFC000"/>
              </a:solidFill>
              <a:latin typeface="微软雅黑" panose="020B0503020204020204" pitchFamily="34" charset="-122"/>
              <a:ea typeface="微软雅黑" panose="020B0503020204020204" pitchFamily="34" charset="-122"/>
            </a:endParaRPr>
          </a:p>
        </p:txBody>
      </p:sp>
      <p:grpSp>
        <p:nvGrpSpPr>
          <p:cNvPr id="31" name="组合 159"/>
          <p:cNvGrpSpPr/>
          <p:nvPr/>
        </p:nvGrpSpPr>
        <p:grpSpPr>
          <a:xfrm>
            <a:off x="6229531" y="1754959"/>
            <a:ext cx="4284617" cy="2184901"/>
            <a:chOff x="189959" y="1428750"/>
            <a:chExt cx="5370863" cy="2616238"/>
          </a:xfrm>
        </p:grpSpPr>
        <p:cxnSp>
          <p:nvCxnSpPr>
            <p:cNvPr id="32" name="直接连接符 31"/>
            <p:cNvCxnSpPr/>
            <p:nvPr/>
          </p:nvCxnSpPr>
          <p:spPr bwMode="auto">
            <a:xfrm flipV="1">
              <a:off x="331246" y="2352674"/>
              <a:ext cx="5229576" cy="2"/>
            </a:xfrm>
            <a:prstGeom prst="line">
              <a:avLst/>
            </a:prstGeom>
            <a:solidFill>
              <a:srgbClr val="70CFEE"/>
            </a:solidFill>
            <a:ln w="38100" cap="flat" cmpd="sng" algn="ctr">
              <a:solidFill>
                <a:srgbClr val="00B050"/>
              </a:solidFill>
              <a:prstDash val="solid"/>
              <a:round/>
              <a:headEnd type="none" w="med" len="med"/>
              <a:tailEnd type="none" w="med" len="med"/>
            </a:ln>
            <a:effectLst/>
          </p:spPr>
        </p:cxnSp>
        <p:cxnSp>
          <p:nvCxnSpPr>
            <p:cNvPr id="33" name="直线连接符 243"/>
            <p:cNvCxnSpPr/>
            <p:nvPr/>
          </p:nvCxnSpPr>
          <p:spPr>
            <a:xfrm>
              <a:off x="841340" y="3825493"/>
              <a:ext cx="414043" cy="0"/>
            </a:xfrm>
            <a:prstGeom prst="line">
              <a:avLst/>
            </a:prstGeom>
            <a:noFill/>
            <a:ln w="19050" cap="flat" cmpd="sng" algn="ctr">
              <a:solidFill>
                <a:srgbClr val="4F81BD"/>
              </a:solidFill>
              <a:prstDash val="solid"/>
            </a:ln>
            <a:effectLst/>
          </p:spPr>
        </p:cxnSp>
        <p:sp>
          <p:nvSpPr>
            <p:cNvPr id="165" name="矩形 164"/>
            <p:cNvSpPr/>
            <p:nvPr/>
          </p:nvSpPr>
          <p:spPr>
            <a:xfrm>
              <a:off x="189959" y="3603311"/>
              <a:ext cx="651381" cy="431844"/>
            </a:xfrm>
            <a:prstGeom prst="rect">
              <a:avLst/>
            </a:prstGeom>
            <a:solidFill>
              <a:srgbClr val="008FD4"/>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a:solidFill>
                    <a:srgbClr val="FFFFFF"/>
                  </a:solidFill>
                  <a:latin typeface="Qualcomm Office Regular"/>
                  <a:ea typeface="微软雅黑" panose="020B0503020204020204" pitchFamily="34" charset="-122"/>
                </a:rPr>
                <a:t>UE</a:t>
              </a:r>
              <a:endParaRPr lang="zh-CN" altLang="en-US" sz="1400" b="1" kern="0" dirty="0">
                <a:solidFill>
                  <a:srgbClr val="FFFFFF"/>
                </a:solidFill>
                <a:latin typeface="Qualcomm Office Regular"/>
                <a:ea typeface="微软雅黑" panose="020B0503020204020204" pitchFamily="34" charset="-122"/>
              </a:endParaRPr>
            </a:p>
          </p:txBody>
        </p:sp>
        <p:sp>
          <p:nvSpPr>
            <p:cNvPr id="166" name="矩形 165"/>
            <p:cNvSpPr/>
            <p:nvPr/>
          </p:nvSpPr>
          <p:spPr>
            <a:xfrm>
              <a:off x="1255383" y="3609571"/>
              <a:ext cx="864000" cy="431844"/>
            </a:xfrm>
            <a:prstGeom prst="rect">
              <a:avLst/>
            </a:prstGeom>
            <a:solidFill>
              <a:srgbClr val="008FD4"/>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a:solidFill>
                    <a:srgbClr val="FFFFFF"/>
                  </a:solidFill>
                  <a:latin typeface="Qualcomm Office Regular"/>
                  <a:ea typeface="微软雅黑" panose="020B0503020204020204" pitchFamily="34" charset="-122"/>
                </a:rPr>
                <a:t>RAN</a:t>
              </a:r>
              <a:endParaRPr lang="zh-CN" altLang="en-US" sz="1400" b="1" kern="0" dirty="0">
                <a:solidFill>
                  <a:srgbClr val="FFFFFF"/>
                </a:solidFill>
                <a:latin typeface="Qualcomm Office Regular"/>
                <a:ea typeface="微软雅黑" panose="020B0503020204020204" pitchFamily="34" charset="-122"/>
              </a:endParaRPr>
            </a:p>
          </p:txBody>
        </p:sp>
        <p:sp>
          <p:nvSpPr>
            <p:cNvPr id="167" name="矩形 166"/>
            <p:cNvSpPr/>
            <p:nvPr/>
          </p:nvSpPr>
          <p:spPr>
            <a:xfrm>
              <a:off x="343908" y="2675535"/>
              <a:ext cx="864000" cy="431844"/>
            </a:xfrm>
            <a:prstGeom prst="rect">
              <a:avLst/>
            </a:prstGeom>
            <a:solidFill>
              <a:srgbClr val="4F81BD"/>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smtClean="0">
                  <a:solidFill>
                    <a:srgbClr val="FFFFFF"/>
                  </a:solidFill>
                  <a:latin typeface="Qualcomm Office Regular"/>
                  <a:ea typeface="微软雅黑" panose="020B0503020204020204" pitchFamily="34" charset="-122"/>
                </a:rPr>
                <a:t>AUSF</a:t>
              </a:r>
              <a:endParaRPr lang="zh-CN" altLang="en-US" sz="1400" b="1" kern="0" dirty="0">
                <a:solidFill>
                  <a:srgbClr val="FFFFFF"/>
                </a:solidFill>
                <a:latin typeface="Qualcomm Office Regular"/>
                <a:ea typeface="微软雅黑" panose="020B0503020204020204" pitchFamily="34" charset="-122"/>
              </a:endParaRPr>
            </a:p>
          </p:txBody>
        </p:sp>
        <p:sp>
          <p:nvSpPr>
            <p:cNvPr id="168" name="矩形 167"/>
            <p:cNvSpPr/>
            <p:nvPr/>
          </p:nvSpPr>
          <p:spPr>
            <a:xfrm>
              <a:off x="1375356" y="2675535"/>
              <a:ext cx="864000" cy="431844"/>
            </a:xfrm>
            <a:prstGeom prst="rect">
              <a:avLst/>
            </a:prstGeom>
            <a:solidFill>
              <a:srgbClr val="4F81BD"/>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smtClean="0">
                  <a:solidFill>
                    <a:srgbClr val="FFFFFF"/>
                  </a:solidFill>
                  <a:latin typeface="Qualcomm Office Regular"/>
                  <a:ea typeface="微软雅黑" panose="020B0503020204020204" pitchFamily="34" charset="-122"/>
                </a:rPr>
                <a:t>AMF</a:t>
              </a:r>
              <a:endParaRPr lang="zh-CN" altLang="en-US" sz="1400" b="1" kern="0" dirty="0">
                <a:solidFill>
                  <a:srgbClr val="FFFFFF"/>
                </a:solidFill>
                <a:latin typeface="Qualcomm Office Regular"/>
                <a:ea typeface="微软雅黑" panose="020B0503020204020204" pitchFamily="34" charset="-122"/>
              </a:endParaRPr>
            </a:p>
          </p:txBody>
        </p:sp>
        <p:sp>
          <p:nvSpPr>
            <p:cNvPr id="169" name="矩形 168"/>
            <p:cNvSpPr/>
            <p:nvPr/>
          </p:nvSpPr>
          <p:spPr>
            <a:xfrm>
              <a:off x="2478675" y="2675535"/>
              <a:ext cx="864000" cy="431844"/>
            </a:xfrm>
            <a:prstGeom prst="rect">
              <a:avLst/>
            </a:prstGeom>
            <a:solidFill>
              <a:srgbClr val="4F81BD"/>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smtClean="0">
                  <a:solidFill>
                    <a:srgbClr val="FFFFFF"/>
                  </a:solidFill>
                  <a:latin typeface="Qualcomm Office Regular"/>
                  <a:ea typeface="微软雅黑" panose="020B0503020204020204" pitchFamily="34" charset="-122"/>
                </a:rPr>
                <a:t>SMF</a:t>
              </a:r>
              <a:endParaRPr lang="zh-CN" altLang="en-US" sz="1400" b="1" kern="0" dirty="0">
                <a:solidFill>
                  <a:srgbClr val="FFFFFF"/>
                </a:solidFill>
                <a:latin typeface="Qualcomm Office Regular"/>
                <a:ea typeface="微软雅黑" panose="020B0503020204020204" pitchFamily="34" charset="-122"/>
              </a:endParaRPr>
            </a:p>
          </p:txBody>
        </p:sp>
        <p:sp>
          <p:nvSpPr>
            <p:cNvPr id="170" name="矩形 169"/>
            <p:cNvSpPr/>
            <p:nvPr/>
          </p:nvSpPr>
          <p:spPr>
            <a:xfrm>
              <a:off x="214709" y="1428750"/>
              <a:ext cx="4336026" cy="1824738"/>
            </a:xfrm>
            <a:prstGeom prst="rect">
              <a:avLst/>
            </a:prstGeom>
            <a:noFill/>
            <a:ln w="10000" cap="flat" cmpd="sng" algn="ctr">
              <a:solidFill>
                <a:srgbClr val="FF0000"/>
              </a:solidFill>
              <a:prstDash val="sysDash"/>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endParaRPr lang="zh-CN" altLang="en-US" kern="0">
                <a:solidFill>
                  <a:srgbClr val="FFFFFF"/>
                </a:solidFill>
                <a:latin typeface="Qualcomm Office Regular"/>
                <a:ea typeface="微软雅黑" panose="020B0503020204020204" pitchFamily="34" charset="-122"/>
              </a:endParaRPr>
            </a:p>
          </p:txBody>
        </p:sp>
        <p:sp>
          <p:nvSpPr>
            <p:cNvPr id="171" name="云形 170"/>
            <p:cNvSpPr/>
            <p:nvPr/>
          </p:nvSpPr>
          <p:spPr>
            <a:xfrm>
              <a:off x="4185415" y="3599336"/>
              <a:ext cx="1185298" cy="418534"/>
            </a:xfrm>
            <a:prstGeom prst="cloud">
              <a:avLst/>
            </a:prstGeom>
            <a:solidFill>
              <a:srgbClr val="92D050"/>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smtClean="0">
                  <a:solidFill>
                    <a:srgbClr val="FFFFFF"/>
                  </a:solidFill>
                  <a:latin typeface="Qualcomm Office Regular"/>
                  <a:ea typeface="微软雅黑" panose="020B0503020204020204" pitchFamily="34" charset="-122"/>
                </a:rPr>
                <a:t>DN</a:t>
              </a:r>
              <a:endParaRPr lang="zh-CN" altLang="en-US" sz="1400" b="1" kern="0" dirty="0">
                <a:solidFill>
                  <a:srgbClr val="FFFFFF"/>
                </a:solidFill>
                <a:latin typeface="Qualcomm Office Regular"/>
                <a:ea typeface="微软雅黑" panose="020B0503020204020204" pitchFamily="34" charset="-122"/>
              </a:endParaRPr>
            </a:p>
          </p:txBody>
        </p:sp>
        <p:cxnSp>
          <p:nvCxnSpPr>
            <p:cNvPr id="172" name="直接连接符 171"/>
            <p:cNvCxnSpPr>
              <a:stCxn id="166" idx="0"/>
              <a:endCxn id="168" idx="2"/>
            </p:cNvCxnSpPr>
            <p:nvPr/>
          </p:nvCxnSpPr>
          <p:spPr>
            <a:xfrm rot="5400000" flipH="1" flipV="1">
              <a:off x="1496273" y="3298489"/>
              <a:ext cx="502192" cy="119973"/>
            </a:xfrm>
            <a:prstGeom prst="line">
              <a:avLst/>
            </a:prstGeom>
            <a:noFill/>
            <a:ln w="19050" cap="flat" cmpd="sng" algn="ctr">
              <a:solidFill>
                <a:srgbClr val="4F81BD"/>
              </a:solidFill>
              <a:prstDash val="solid"/>
            </a:ln>
            <a:effectLst/>
          </p:spPr>
        </p:cxnSp>
        <p:sp>
          <p:nvSpPr>
            <p:cNvPr id="173" name="矩形 172"/>
            <p:cNvSpPr/>
            <p:nvPr/>
          </p:nvSpPr>
          <p:spPr>
            <a:xfrm>
              <a:off x="2889626" y="3592678"/>
              <a:ext cx="864000" cy="452310"/>
            </a:xfrm>
            <a:prstGeom prst="rect">
              <a:avLst/>
            </a:prstGeom>
            <a:solidFill>
              <a:srgbClr val="92D050"/>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a:solidFill>
                    <a:srgbClr val="FFFFFF"/>
                  </a:solidFill>
                  <a:latin typeface="Qualcomm Office Regular"/>
                  <a:ea typeface="微软雅黑" panose="020B0503020204020204" pitchFamily="34" charset="-122"/>
                </a:rPr>
                <a:t>UPF</a:t>
              </a:r>
              <a:endParaRPr lang="zh-CN" altLang="en-US" sz="1400" b="1" kern="0" dirty="0">
                <a:solidFill>
                  <a:srgbClr val="FFFFFF"/>
                </a:solidFill>
                <a:latin typeface="Qualcomm Office Regular"/>
                <a:ea typeface="微软雅黑" panose="020B0503020204020204" pitchFamily="34" charset="-122"/>
              </a:endParaRPr>
            </a:p>
          </p:txBody>
        </p:sp>
        <p:cxnSp>
          <p:nvCxnSpPr>
            <p:cNvPr id="174" name="直接连接符 173"/>
            <p:cNvCxnSpPr>
              <a:stCxn id="166" idx="3"/>
              <a:endCxn id="173" idx="1"/>
            </p:cNvCxnSpPr>
            <p:nvPr/>
          </p:nvCxnSpPr>
          <p:spPr bwMode="auto">
            <a:xfrm flipV="1">
              <a:off x="2119383" y="3818833"/>
              <a:ext cx="770243" cy="6660"/>
            </a:xfrm>
            <a:prstGeom prst="line">
              <a:avLst/>
            </a:prstGeom>
            <a:solidFill>
              <a:srgbClr val="70CFEE"/>
            </a:solidFill>
            <a:ln w="25400" cap="flat" cmpd="sng" algn="ctr">
              <a:solidFill>
                <a:srgbClr val="00FF00"/>
              </a:solidFill>
              <a:prstDash val="solid"/>
              <a:round/>
              <a:headEnd type="none" w="med" len="med"/>
              <a:tailEnd type="none" w="med" len="med"/>
            </a:ln>
            <a:effectLst/>
          </p:spPr>
        </p:cxnSp>
        <p:cxnSp>
          <p:nvCxnSpPr>
            <p:cNvPr id="175" name="直接连接符 174"/>
            <p:cNvCxnSpPr>
              <a:stCxn id="173" idx="3"/>
              <a:endCxn id="171" idx="2"/>
            </p:cNvCxnSpPr>
            <p:nvPr/>
          </p:nvCxnSpPr>
          <p:spPr bwMode="auto">
            <a:xfrm flipV="1">
              <a:off x="3753626" y="3808603"/>
              <a:ext cx="435466" cy="10230"/>
            </a:xfrm>
            <a:prstGeom prst="line">
              <a:avLst/>
            </a:prstGeom>
            <a:solidFill>
              <a:srgbClr val="70CFEE"/>
            </a:solidFill>
            <a:ln w="25400" cap="flat" cmpd="sng" algn="ctr">
              <a:solidFill>
                <a:srgbClr val="00FF00"/>
              </a:solidFill>
              <a:prstDash val="solid"/>
              <a:round/>
              <a:headEnd type="none" w="med" len="med"/>
              <a:tailEnd type="none" w="med" len="med"/>
            </a:ln>
            <a:effectLst/>
          </p:spPr>
        </p:cxnSp>
        <p:sp>
          <p:nvSpPr>
            <p:cNvPr id="176" name="矩形 175"/>
            <p:cNvSpPr/>
            <p:nvPr/>
          </p:nvSpPr>
          <p:spPr>
            <a:xfrm>
              <a:off x="1408850" y="1543050"/>
              <a:ext cx="864000" cy="431844"/>
            </a:xfrm>
            <a:prstGeom prst="rect">
              <a:avLst/>
            </a:prstGeom>
            <a:solidFill>
              <a:srgbClr val="4F81BD"/>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smtClean="0">
                  <a:solidFill>
                    <a:srgbClr val="FFFFFF"/>
                  </a:solidFill>
                  <a:latin typeface="Qualcomm Office Regular"/>
                  <a:ea typeface="微软雅黑" panose="020B0503020204020204" pitchFamily="34" charset="-122"/>
                </a:rPr>
                <a:t>UDM</a:t>
              </a:r>
              <a:endParaRPr lang="zh-CN" altLang="en-US" sz="1400" b="1" kern="0" dirty="0">
                <a:solidFill>
                  <a:srgbClr val="FFFFFF"/>
                </a:solidFill>
                <a:latin typeface="Qualcomm Office Regular"/>
                <a:ea typeface="微软雅黑" panose="020B0503020204020204" pitchFamily="34" charset="-122"/>
              </a:endParaRPr>
            </a:p>
          </p:txBody>
        </p:sp>
        <p:sp>
          <p:nvSpPr>
            <p:cNvPr id="177" name="矩形 176"/>
            <p:cNvSpPr/>
            <p:nvPr/>
          </p:nvSpPr>
          <p:spPr>
            <a:xfrm>
              <a:off x="3551004" y="2675535"/>
              <a:ext cx="864000" cy="431844"/>
            </a:xfrm>
            <a:prstGeom prst="rect">
              <a:avLst/>
            </a:prstGeom>
            <a:solidFill>
              <a:srgbClr val="4F81BD"/>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smtClean="0">
                  <a:solidFill>
                    <a:srgbClr val="FFFFFF"/>
                  </a:solidFill>
                  <a:latin typeface="Qualcomm Office Regular"/>
                  <a:ea typeface="微软雅黑" panose="020B0503020204020204" pitchFamily="34" charset="-122"/>
                </a:rPr>
                <a:t>PCF</a:t>
              </a:r>
              <a:endParaRPr lang="zh-CN" altLang="en-US" sz="1400" b="1" kern="0" dirty="0">
                <a:solidFill>
                  <a:srgbClr val="FFFFFF"/>
                </a:solidFill>
                <a:latin typeface="Qualcomm Office Regular"/>
                <a:ea typeface="微软雅黑" panose="020B0503020204020204" pitchFamily="34" charset="-122"/>
              </a:endParaRPr>
            </a:p>
          </p:txBody>
        </p:sp>
        <p:sp>
          <p:nvSpPr>
            <p:cNvPr id="178" name="矩形 177"/>
            <p:cNvSpPr/>
            <p:nvPr/>
          </p:nvSpPr>
          <p:spPr>
            <a:xfrm>
              <a:off x="2422672" y="1543050"/>
              <a:ext cx="864000" cy="431844"/>
            </a:xfrm>
            <a:prstGeom prst="rect">
              <a:avLst/>
            </a:prstGeom>
            <a:solidFill>
              <a:srgbClr val="4F81BD"/>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smtClean="0">
                  <a:solidFill>
                    <a:srgbClr val="FFFFFF"/>
                  </a:solidFill>
                  <a:latin typeface="Qualcomm Office Regular"/>
                  <a:ea typeface="微软雅黑" panose="020B0503020204020204" pitchFamily="34" charset="-122"/>
                </a:rPr>
                <a:t>NEF</a:t>
              </a:r>
              <a:endParaRPr lang="zh-CN" altLang="en-US" sz="1400" b="1" kern="0" dirty="0">
                <a:solidFill>
                  <a:srgbClr val="FFFFFF"/>
                </a:solidFill>
                <a:latin typeface="Qualcomm Office Regular"/>
                <a:ea typeface="微软雅黑" panose="020B0503020204020204" pitchFamily="34" charset="-122"/>
              </a:endParaRPr>
            </a:p>
          </p:txBody>
        </p:sp>
        <p:sp>
          <p:nvSpPr>
            <p:cNvPr id="179" name="矩形 178"/>
            <p:cNvSpPr/>
            <p:nvPr/>
          </p:nvSpPr>
          <p:spPr>
            <a:xfrm>
              <a:off x="3502452" y="1543049"/>
              <a:ext cx="864000" cy="431844"/>
            </a:xfrm>
            <a:prstGeom prst="rect">
              <a:avLst/>
            </a:prstGeom>
            <a:solidFill>
              <a:schemeClr val="accent2"/>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smtClean="0">
                  <a:solidFill>
                    <a:srgbClr val="FFFFFF"/>
                  </a:solidFill>
                  <a:latin typeface="Qualcomm Office Regular"/>
                  <a:ea typeface="微软雅黑" panose="020B0503020204020204" pitchFamily="34" charset="-122"/>
                </a:rPr>
                <a:t>NRF</a:t>
              </a:r>
              <a:endParaRPr lang="zh-CN" altLang="en-US" sz="1400" b="1" kern="0" dirty="0">
                <a:solidFill>
                  <a:srgbClr val="FFFFFF"/>
                </a:solidFill>
                <a:latin typeface="Qualcomm Office Regular"/>
                <a:ea typeface="微软雅黑" panose="020B0503020204020204" pitchFamily="34" charset="-122"/>
              </a:endParaRPr>
            </a:p>
          </p:txBody>
        </p:sp>
        <p:sp>
          <p:nvSpPr>
            <p:cNvPr id="180" name="矩形 179"/>
            <p:cNvSpPr/>
            <p:nvPr/>
          </p:nvSpPr>
          <p:spPr>
            <a:xfrm>
              <a:off x="4682844" y="1517298"/>
              <a:ext cx="864000" cy="431844"/>
            </a:xfrm>
            <a:prstGeom prst="rect">
              <a:avLst/>
            </a:prstGeom>
            <a:solidFill>
              <a:srgbClr val="4F81BD"/>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200" b="1" kern="0" dirty="0" smtClean="0">
                  <a:solidFill>
                    <a:srgbClr val="FFFFFF"/>
                  </a:solidFill>
                  <a:latin typeface="Qualcomm Office Regular"/>
                  <a:ea typeface="微软雅黑" panose="020B0503020204020204" pitchFamily="34" charset="-122"/>
                </a:rPr>
                <a:t>AF</a:t>
              </a:r>
              <a:endParaRPr lang="zh-CN" altLang="en-US" sz="1200" b="1" kern="0" dirty="0">
                <a:solidFill>
                  <a:srgbClr val="FFFFFF"/>
                </a:solidFill>
                <a:latin typeface="Qualcomm Office Regular"/>
                <a:ea typeface="微软雅黑" panose="020B0503020204020204" pitchFamily="34" charset="-122"/>
              </a:endParaRPr>
            </a:p>
          </p:txBody>
        </p:sp>
        <p:cxnSp>
          <p:nvCxnSpPr>
            <p:cNvPr id="181" name="直接连接符 180"/>
            <p:cNvCxnSpPr/>
            <p:nvPr/>
          </p:nvCxnSpPr>
          <p:spPr>
            <a:xfrm rot="5400000" flipH="1" flipV="1">
              <a:off x="1626615" y="2163785"/>
              <a:ext cx="377781" cy="0"/>
            </a:xfrm>
            <a:prstGeom prst="line">
              <a:avLst/>
            </a:prstGeom>
            <a:noFill/>
            <a:ln w="19050" cap="flat" cmpd="sng" algn="ctr">
              <a:solidFill>
                <a:srgbClr val="4F81BD"/>
              </a:solidFill>
              <a:prstDash val="solid"/>
            </a:ln>
            <a:effectLst/>
          </p:spPr>
        </p:cxnSp>
        <p:cxnSp>
          <p:nvCxnSpPr>
            <p:cNvPr id="182" name="直接连接符 181"/>
            <p:cNvCxnSpPr/>
            <p:nvPr/>
          </p:nvCxnSpPr>
          <p:spPr>
            <a:xfrm rot="5400000" flipH="1" flipV="1">
              <a:off x="587282" y="2541565"/>
              <a:ext cx="377781" cy="0"/>
            </a:xfrm>
            <a:prstGeom prst="line">
              <a:avLst/>
            </a:prstGeom>
            <a:noFill/>
            <a:ln w="19050" cap="flat" cmpd="sng" algn="ctr">
              <a:solidFill>
                <a:srgbClr val="4F81BD"/>
              </a:solidFill>
              <a:prstDash val="solid"/>
            </a:ln>
            <a:effectLst/>
          </p:spPr>
        </p:cxnSp>
        <p:cxnSp>
          <p:nvCxnSpPr>
            <p:cNvPr id="183" name="直接连接符 182"/>
            <p:cNvCxnSpPr/>
            <p:nvPr/>
          </p:nvCxnSpPr>
          <p:spPr>
            <a:xfrm rot="5400000" flipH="1" flipV="1">
              <a:off x="1596932" y="2541566"/>
              <a:ext cx="377781" cy="0"/>
            </a:xfrm>
            <a:prstGeom prst="line">
              <a:avLst/>
            </a:prstGeom>
            <a:noFill/>
            <a:ln w="19050" cap="flat" cmpd="sng" algn="ctr">
              <a:solidFill>
                <a:srgbClr val="4F81BD"/>
              </a:solidFill>
              <a:prstDash val="solid"/>
            </a:ln>
            <a:effectLst/>
          </p:spPr>
        </p:cxnSp>
        <p:cxnSp>
          <p:nvCxnSpPr>
            <p:cNvPr id="184" name="直接连接符 183"/>
            <p:cNvCxnSpPr/>
            <p:nvPr/>
          </p:nvCxnSpPr>
          <p:spPr>
            <a:xfrm rot="5400000" flipH="1" flipV="1">
              <a:off x="2711356" y="2541566"/>
              <a:ext cx="377781" cy="0"/>
            </a:xfrm>
            <a:prstGeom prst="line">
              <a:avLst/>
            </a:prstGeom>
            <a:noFill/>
            <a:ln w="19050" cap="flat" cmpd="sng" algn="ctr">
              <a:solidFill>
                <a:srgbClr val="4F81BD"/>
              </a:solidFill>
              <a:prstDash val="solid"/>
            </a:ln>
            <a:effectLst/>
          </p:spPr>
        </p:cxnSp>
        <p:cxnSp>
          <p:nvCxnSpPr>
            <p:cNvPr id="185" name="直接连接符 184"/>
            <p:cNvCxnSpPr/>
            <p:nvPr/>
          </p:nvCxnSpPr>
          <p:spPr>
            <a:xfrm rot="5400000" flipH="1" flipV="1">
              <a:off x="2653298" y="2163784"/>
              <a:ext cx="377781" cy="0"/>
            </a:xfrm>
            <a:prstGeom prst="line">
              <a:avLst/>
            </a:prstGeom>
            <a:noFill/>
            <a:ln w="19050" cap="flat" cmpd="sng" algn="ctr">
              <a:solidFill>
                <a:srgbClr val="4F81BD"/>
              </a:solidFill>
              <a:prstDash val="solid"/>
            </a:ln>
            <a:effectLst/>
          </p:spPr>
        </p:cxnSp>
        <p:cxnSp>
          <p:nvCxnSpPr>
            <p:cNvPr id="186" name="直接连接符 185"/>
            <p:cNvCxnSpPr/>
            <p:nvPr/>
          </p:nvCxnSpPr>
          <p:spPr>
            <a:xfrm rot="5400000" flipH="1" flipV="1">
              <a:off x="3676733" y="2163785"/>
              <a:ext cx="377781" cy="0"/>
            </a:xfrm>
            <a:prstGeom prst="line">
              <a:avLst/>
            </a:prstGeom>
            <a:noFill/>
            <a:ln w="19050" cap="flat" cmpd="sng" algn="ctr">
              <a:solidFill>
                <a:srgbClr val="4F81BD"/>
              </a:solidFill>
              <a:prstDash val="solid"/>
            </a:ln>
            <a:effectLst/>
          </p:spPr>
        </p:cxnSp>
        <p:cxnSp>
          <p:nvCxnSpPr>
            <p:cNvPr id="187" name="直接连接符 186"/>
            <p:cNvCxnSpPr/>
            <p:nvPr/>
          </p:nvCxnSpPr>
          <p:spPr>
            <a:xfrm rot="5400000" flipH="1" flipV="1">
              <a:off x="4919696" y="2154260"/>
              <a:ext cx="377781" cy="0"/>
            </a:xfrm>
            <a:prstGeom prst="line">
              <a:avLst/>
            </a:prstGeom>
            <a:noFill/>
            <a:ln w="19050" cap="flat" cmpd="sng" algn="ctr">
              <a:solidFill>
                <a:srgbClr val="4F81BD"/>
              </a:solidFill>
              <a:prstDash val="solid"/>
            </a:ln>
            <a:effectLst/>
          </p:spPr>
        </p:cxnSp>
        <p:cxnSp>
          <p:nvCxnSpPr>
            <p:cNvPr id="188" name="直接连接符 187"/>
            <p:cNvCxnSpPr>
              <a:stCxn id="165" idx="0"/>
              <a:endCxn id="168" idx="2"/>
            </p:cNvCxnSpPr>
            <p:nvPr/>
          </p:nvCxnSpPr>
          <p:spPr>
            <a:xfrm rot="5400000" flipH="1" flipV="1">
              <a:off x="913537" y="2709492"/>
              <a:ext cx="495932" cy="1291706"/>
            </a:xfrm>
            <a:prstGeom prst="line">
              <a:avLst/>
            </a:prstGeom>
            <a:noFill/>
            <a:ln w="19050" cap="flat" cmpd="sng" algn="ctr">
              <a:solidFill>
                <a:srgbClr val="4F81BD"/>
              </a:solidFill>
              <a:prstDash val="solid"/>
            </a:ln>
            <a:effectLst/>
          </p:spPr>
        </p:cxnSp>
        <p:cxnSp>
          <p:nvCxnSpPr>
            <p:cNvPr id="189" name="直接连接符 188"/>
            <p:cNvCxnSpPr>
              <a:stCxn id="173" idx="0"/>
            </p:cNvCxnSpPr>
            <p:nvPr/>
          </p:nvCxnSpPr>
          <p:spPr>
            <a:xfrm rot="16200000" flipV="1">
              <a:off x="2810784" y="3081835"/>
              <a:ext cx="485299" cy="536387"/>
            </a:xfrm>
            <a:prstGeom prst="line">
              <a:avLst/>
            </a:prstGeom>
            <a:noFill/>
            <a:ln w="19050" cap="flat" cmpd="sng" algn="ctr">
              <a:solidFill>
                <a:srgbClr val="4F81BD"/>
              </a:solidFill>
              <a:prstDash val="solid"/>
            </a:ln>
            <a:effectLst/>
          </p:spPr>
        </p:cxnSp>
        <p:sp>
          <p:nvSpPr>
            <p:cNvPr id="190" name="文本框 92"/>
            <p:cNvSpPr txBox="1"/>
            <p:nvPr/>
          </p:nvSpPr>
          <p:spPr>
            <a:xfrm>
              <a:off x="1801749" y="2045657"/>
              <a:ext cx="479366"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a:t>
              </a:r>
              <a:r>
                <a:rPr kumimoji="1" lang="en-US" altLang="zh-CN" sz="1200" kern="0" baseline="-25000" dirty="0" smtClean="0">
                  <a:solidFill>
                    <a:schemeClr val="tx1"/>
                  </a:solidFill>
                </a:rPr>
                <a:t>udm</a:t>
              </a:r>
              <a:endParaRPr kumimoji="1" lang="en-GB" altLang="zh-CN" sz="1200" kern="0" baseline="-2500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191" name="文本框 92"/>
            <p:cNvSpPr txBox="1"/>
            <p:nvPr/>
          </p:nvSpPr>
          <p:spPr>
            <a:xfrm>
              <a:off x="2568575" y="2055182"/>
              <a:ext cx="315835"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a:t>
              </a:r>
              <a:r>
                <a:rPr kumimoji="1" lang="en-US" altLang="zh-CN" sz="1200" kern="0" baseline="-25000" dirty="0" smtClean="0">
                  <a:solidFill>
                    <a:schemeClr val="tx1"/>
                  </a:solidFill>
                </a:rPr>
                <a:t>nef</a:t>
              </a:r>
              <a:endParaRPr kumimoji="1" lang="en-GB" altLang="zh-CN" sz="1200" kern="0" baseline="-2500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192" name="文本框 92"/>
            <p:cNvSpPr txBox="1"/>
            <p:nvPr/>
          </p:nvSpPr>
          <p:spPr>
            <a:xfrm>
              <a:off x="3600730" y="2058835"/>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a:t>
              </a:r>
              <a:r>
                <a:rPr kumimoji="1" lang="en-US" altLang="zh-CN" sz="1200" kern="0" baseline="-25000" dirty="0" smtClean="0">
                  <a:solidFill>
                    <a:schemeClr val="tx1"/>
                  </a:solidFill>
                </a:rPr>
                <a:t>nrf</a:t>
              </a:r>
              <a:endParaRPr kumimoji="1" lang="en-GB" altLang="zh-CN" sz="1200" kern="0" baseline="-2500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193" name="文本框 92"/>
            <p:cNvSpPr txBox="1"/>
            <p:nvPr/>
          </p:nvSpPr>
          <p:spPr>
            <a:xfrm>
              <a:off x="4881231" y="2062488"/>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a:t>
              </a:r>
              <a:r>
                <a:rPr kumimoji="1" lang="en-US" altLang="zh-CN" sz="1200" kern="0" baseline="-25000" dirty="0" smtClean="0">
                  <a:solidFill>
                    <a:schemeClr val="tx1"/>
                  </a:solidFill>
                </a:rPr>
                <a:t>af</a:t>
              </a:r>
              <a:endParaRPr kumimoji="1" lang="en-GB" altLang="zh-CN" sz="1200" kern="0" baseline="-2500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cxnSp>
          <p:nvCxnSpPr>
            <p:cNvPr id="194" name="直接连接符 193"/>
            <p:cNvCxnSpPr/>
            <p:nvPr/>
          </p:nvCxnSpPr>
          <p:spPr>
            <a:xfrm rot="5400000" flipH="1" flipV="1">
              <a:off x="3794114" y="2523508"/>
              <a:ext cx="377781" cy="0"/>
            </a:xfrm>
            <a:prstGeom prst="line">
              <a:avLst/>
            </a:prstGeom>
            <a:noFill/>
            <a:ln w="19050" cap="flat" cmpd="sng" algn="ctr">
              <a:solidFill>
                <a:srgbClr val="4F81BD"/>
              </a:solidFill>
              <a:prstDash val="solid"/>
            </a:ln>
            <a:effectLst/>
          </p:spPr>
        </p:cxnSp>
        <p:sp>
          <p:nvSpPr>
            <p:cNvPr id="195" name="文本框 92"/>
            <p:cNvSpPr txBox="1"/>
            <p:nvPr/>
          </p:nvSpPr>
          <p:spPr>
            <a:xfrm>
              <a:off x="3721727" y="2423780"/>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a:t>
              </a:r>
              <a:r>
                <a:rPr kumimoji="1" lang="en-US" altLang="zh-CN" sz="1200" kern="0" baseline="-25000" dirty="0" smtClean="0">
                  <a:solidFill>
                    <a:schemeClr val="tx1"/>
                  </a:solidFill>
                </a:rPr>
                <a:t>pcf</a:t>
              </a:r>
              <a:endParaRPr kumimoji="1" lang="en-GB" altLang="zh-CN" sz="1200" kern="0" baseline="-2500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196" name="文本框 92"/>
            <p:cNvSpPr txBox="1"/>
            <p:nvPr/>
          </p:nvSpPr>
          <p:spPr>
            <a:xfrm>
              <a:off x="2619739" y="2430314"/>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a:t>
              </a:r>
              <a:r>
                <a:rPr kumimoji="1" lang="en-US" altLang="zh-CN" sz="1200" kern="0" baseline="-25000" dirty="0" smtClean="0">
                  <a:solidFill>
                    <a:schemeClr val="tx1"/>
                  </a:solidFill>
                </a:rPr>
                <a:t>smf</a:t>
              </a:r>
              <a:endParaRPr kumimoji="1" lang="en-GB" altLang="zh-CN" sz="1200" kern="0" baseline="-2500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197" name="文本框 92"/>
            <p:cNvSpPr txBox="1"/>
            <p:nvPr/>
          </p:nvSpPr>
          <p:spPr>
            <a:xfrm>
              <a:off x="1489529" y="2437738"/>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a:t>
              </a:r>
              <a:r>
                <a:rPr kumimoji="1" lang="en-US" altLang="zh-CN" sz="1200" kern="0" baseline="-25000" dirty="0" smtClean="0">
                  <a:solidFill>
                    <a:schemeClr val="tx1"/>
                  </a:solidFill>
                </a:rPr>
                <a:t>amf</a:t>
              </a:r>
              <a:endParaRPr kumimoji="1" lang="en-GB" altLang="zh-CN" sz="1200" kern="0" baseline="-2500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198" name="文本框 92"/>
            <p:cNvSpPr txBox="1"/>
            <p:nvPr/>
          </p:nvSpPr>
          <p:spPr>
            <a:xfrm>
              <a:off x="473118" y="2419681"/>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a:t>
              </a:r>
              <a:r>
                <a:rPr kumimoji="1" lang="en-US" altLang="zh-CN" sz="1200" kern="0" baseline="-25000" dirty="0" smtClean="0">
                  <a:solidFill>
                    <a:schemeClr val="tx1"/>
                  </a:solidFill>
                </a:rPr>
                <a:t>ausf</a:t>
              </a:r>
              <a:endParaRPr kumimoji="1" lang="en-GB" altLang="zh-CN" sz="1200" kern="0" baseline="-2500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199" name="文本框 92"/>
            <p:cNvSpPr txBox="1"/>
            <p:nvPr/>
          </p:nvSpPr>
          <p:spPr>
            <a:xfrm>
              <a:off x="669842" y="3305817"/>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N1</a:t>
              </a:r>
              <a:endParaRPr kumimoji="1" lang="en-GB" altLang="zh-CN" sz="1200" kern="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200" name="文本框 92"/>
            <p:cNvSpPr txBox="1"/>
            <p:nvPr/>
          </p:nvSpPr>
          <p:spPr>
            <a:xfrm>
              <a:off x="1516169" y="3305193"/>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N2</a:t>
              </a:r>
              <a:endParaRPr kumimoji="1" lang="en-GB" altLang="zh-CN" sz="1200" kern="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201" name="文本框 92"/>
            <p:cNvSpPr txBox="1"/>
            <p:nvPr/>
          </p:nvSpPr>
          <p:spPr>
            <a:xfrm>
              <a:off x="2504416" y="3531000"/>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N3</a:t>
              </a:r>
              <a:endParaRPr kumimoji="1" lang="en-GB" altLang="zh-CN" sz="1200" kern="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202" name="文本框 92"/>
            <p:cNvSpPr txBox="1"/>
            <p:nvPr/>
          </p:nvSpPr>
          <p:spPr>
            <a:xfrm flipH="1">
              <a:off x="2902202" y="3316450"/>
              <a:ext cx="557435" cy="255798"/>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N4</a:t>
              </a:r>
              <a:endParaRPr kumimoji="1" lang="en-GB" altLang="zh-CN" sz="1200" kern="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203" name="文本框 92"/>
            <p:cNvSpPr txBox="1"/>
            <p:nvPr/>
          </p:nvSpPr>
          <p:spPr>
            <a:xfrm>
              <a:off x="4095037" y="3527027"/>
              <a:ext cx="412178"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smtClean="0">
                  <a:solidFill>
                    <a:schemeClr val="tx1"/>
                  </a:solidFill>
                </a:rPr>
                <a:t>N6</a:t>
              </a:r>
              <a:endParaRPr kumimoji="1" lang="en-GB" altLang="zh-CN" sz="1200" kern="0" dirty="0" smtClean="0">
                <a:solidFill>
                  <a:schemeClr val="tx1"/>
                </a:solidFill>
              </a:endParaRPr>
            </a:p>
            <a:p>
              <a:pPr defTabSz="457200" fontAlgn="auto">
                <a:lnSpc>
                  <a:spcPct val="120000"/>
                </a:lnSpc>
                <a:spcBef>
                  <a:spcPts val="0"/>
                </a:spcBef>
                <a:spcAft>
                  <a:spcPts val="0"/>
                </a:spcAft>
                <a:buFontTx/>
                <a:buNone/>
                <a:defRPr/>
              </a:pP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sp>
          <p:nvSpPr>
            <p:cNvPr id="204" name="矩形 203"/>
            <p:cNvSpPr/>
            <p:nvPr/>
          </p:nvSpPr>
          <p:spPr>
            <a:xfrm>
              <a:off x="4682845" y="1540745"/>
              <a:ext cx="864000" cy="431844"/>
            </a:xfrm>
            <a:prstGeom prst="rect">
              <a:avLst/>
            </a:prstGeom>
            <a:solidFill>
              <a:srgbClr val="4F81BD"/>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noAutofit/>
            </a:bodyPr>
            <a:p>
              <a:pPr lvl="0" algn="ctr" defTabSz="914400" fontAlgn="auto">
                <a:spcBef>
                  <a:spcPts val="0"/>
                </a:spcBef>
                <a:spcAft>
                  <a:spcPts val="0"/>
                </a:spcAft>
                <a:buClrTx/>
                <a:buSzTx/>
                <a:buFontTx/>
                <a:defRPr/>
              </a:pPr>
              <a:r>
                <a:rPr lang="en-US" altLang="zh-CN" sz="1400" b="1" kern="0" dirty="0" smtClean="0">
                  <a:solidFill>
                    <a:srgbClr val="FFFFFF"/>
                  </a:solidFill>
                  <a:latin typeface="Qualcomm Office Regular"/>
                  <a:ea typeface="微软雅黑" panose="020B0503020204020204" pitchFamily="34" charset="-122"/>
                  <a:sym typeface="+mn-ea"/>
                </a:rPr>
                <a:t>AF</a:t>
              </a:r>
              <a:endParaRPr lang="en-US" altLang="zh-CN" sz="1400" b="1" kern="0" dirty="0" smtClean="0">
                <a:solidFill>
                  <a:srgbClr val="FFFFFF"/>
                </a:solidFill>
                <a:latin typeface="Qualcomm Office Regular"/>
                <a:ea typeface="微软雅黑" panose="020B0503020204020204" pitchFamily="34" charset="-122"/>
                <a:sym typeface="+mn-ea"/>
              </a:endParaRPr>
            </a:p>
          </p:txBody>
        </p:sp>
        <p:sp>
          <p:nvSpPr>
            <p:cNvPr id="205" name="矩形 204"/>
            <p:cNvSpPr/>
            <p:nvPr/>
          </p:nvSpPr>
          <p:spPr>
            <a:xfrm>
              <a:off x="430174" y="1546529"/>
              <a:ext cx="864000" cy="431844"/>
            </a:xfrm>
            <a:prstGeom prst="rect">
              <a:avLst/>
            </a:prstGeom>
            <a:solidFill>
              <a:schemeClr val="accent2"/>
            </a:solidFill>
            <a:ln w="47625" cap="flat" cmpd="dbl" algn="ctr">
              <a:solidFill>
                <a:srgbClr val="FFFFFF"/>
              </a:solidFill>
              <a:prstDash val="solid"/>
            </a:ln>
            <a:effectLst>
              <a:outerShdw blurRad="38100" dist="30000" dir="5400000" rotWithShape="0">
                <a:srgbClr val="000000">
                  <a:alpha val="45000"/>
                </a:srgbClr>
              </a:outerShdw>
            </a:effectLst>
          </p:spPr>
          <p:txBody>
            <a:bodyPr lIns="68549" tIns="34273" rIns="68549" bIns="34273" rtlCol="0" anchor="ctr"/>
            <a:p>
              <a:pPr algn="ctr" defTabSz="914400" fontAlgn="auto">
                <a:spcBef>
                  <a:spcPts val="0"/>
                </a:spcBef>
                <a:spcAft>
                  <a:spcPts val="0"/>
                </a:spcAft>
                <a:buFontTx/>
                <a:buNone/>
                <a:defRPr/>
              </a:pPr>
              <a:r>
                <a:rPr lang="en-US" altLang="zh-CN" sz="1400" b="1" kern="0" dirty="0" smtClean="0">
                  <a:solidFill>
                    <a:srgbClr val="FFFFFF"/>
                  </a:solidFill>
                  <a:latin typeface="Qualcomm Office Regular"/>
                  <a:ea typeface="微软雅黑" panose="020B0503020204020204" pitchFamily="34" charset="-122"/>
                </a:rPr>
                <a:t>NSSF</a:t>
              </a:r>
              <a:endParaRPr lang="zh-CN" altLang="en-US" sz="1400" b="1" kern="0" dirty="0">
                <a:solidFill>
                  <a:srgbClr val="FFFFFF"/>
                </a:solidFill>
                <a:latin typeface="Qualcomm Office Regular"/>
                <a:ea typeface="微软雅黑" panose="020B0503020204020204" pitchFamily="34" charset="-122"/>
              </a:endParaRPr>
            </a:p>
          </p:txBody>
        </p:sp>
        <p:cxnSp>
          <p:nvCxnSpPr>
            <p:cNvPr id="206" name="直接连接符 205"/>
            <p:cNvCxnSpPr/>
            <p:nvPr/>
          </p:nvCxnSpPr>
          <p:spPr>
            <a:xfrm rot="5400000" flipH="1" flipV="1">
              <a:off x="667760" y="2176124"/>
              <a:ext cx="377781" cy="0"/>
            </a:xfrm>
            <a:prstGeom prst="line">
              <a:avLst/>
            </a:prstGeom>
            <a:noFill/>
            <a:ln w="19050" cap="flat" cmpd="sng" algn="ctr">
              <a:solidFill>
                <a:srgbClr val="4F81BD"/>
              </a:solidFill>
              <a:prstDash val="solid"/>
            </a:ln>
            <a:effectLst/>
          </p:spPr>
        </p:cxnSp>
        <p:sp>
          <p:nvSpPr>
            <p:cNvPr id="207" name="文本框 92"/>
            <p:cNvSpPr txBox="1"/>
            <p:nvPr/>
          </p:nvSpPr>
          <p:spPr>
            <a:xfrm>
              <a:off x="503337" y="2005405"/>
              <a:ext cx="479366" cy="297494"/>
            </a:xfrm>
            <a:prstGeom prst="rect">
              <a:avLst/>
            </a:prstGeom>
          </p:spPr>
          <p:txBody>
            <a:bodyPr vert="horz" wrap="square" lIns="0" tIns="0" rIns="0" bIns="0" rtlCol="0" anchor="t">
              <a:noAutofit/>
            </a:bodyPr>
            <a:p>
              <a:pPr defTabSz="457200" fontAlgn="auto">
                <a:lnSpc>
                  <a:spcPct val="120000"/>
                </a:lnSpc>
                <a:spcBef>
                  <a:spcPts val="0"/>
                </a:spcBef>
                <a:spcAft>
                  <a:spcPts val="0"/>
                </a:spcAft>
                <a:buFontTx/>
                <a:buNone/>
                <a:defRPr/>
              </a:pPr>
              <a:r>
                <a:rPr kumimoji="1" lang="en-US" altLang="zh-CN" sz="1200" kern="0" dirty="0" err="1" smtClean="0">
                  <a:solidFill>
                    <a:schemeClr val="tx1"/>
                  </a:solidFill>
                </a:rPr>
                <a:t>Nnssf</a:t>
              </a:r>
              <a:endParaRPr kumimoji="1" lang="en-US" altLang="zh-CN" sz="1200" b="1" kern="0" dirty="0" smtClean="0">
                <a:solidFill>
                  <a:schemeClr val="tx1"/>
                </a:solidFill>
              </a:endParaRPr>
            </a:p>
            <a:p>
              <a:pPr marL="800100" lvl="1" indent="-342900" defTabSz="457200" fontAlgn="auto">
                <a:lnSpc>
                  <a:spcPct val="120000"/>
                </a:lnSpc>
                <a:spcBef>
                  <a:spcPts val="0"/>
                </a:spcBef>
                <a:spcAft>
                  <a:spcPts val="0"/>
                </a:spcAft>
                <a:buFontTx/>
                <a:buNone/>
                <a:defRPr/>
              </a:pPr>
              <a:endParaRPr kumimoji="1" lang="en-US" altLang="zh-CN" b="1" kern="0" dirty="0" smtClean="0">
                <a:solidFill>
                  <a:schemeClr val="tx1"/>
                </a:solidFill>
              </a:endParaRPr>
            </a:p>
            <a:p>
              <a:pPr marL="800100" lvl="1" indent="-342900" defTabSz="457200" fontAlgn="auto">
                <a:lnSpc>
                  <a:spcPct val="120000"/>
                </a:lnSpc>
                <a:spcBef>
                  <a:spcPts val="0"/>
                </a:spcBef>
                <a:spcAft>
                  <a:spcPts val="0"/>
                </a:spcAft>
                <a:buFont typeface="Arial" panose="020B0604020202020204" pitchFamily="34" charset="0"/>
                <a:buChar char="•"/>
                <a:defRPr/>
              </a:pPr>
              <a:endParaRPr kumimoji="1" lang="en-US" altLang="zh-CN" sz="1600" b="1" kern="0" dirty="0" smtClean="0">
                <a:solidFill>
                  <a:schemeClr val="tx1"/>
                </a:solidFill>
              </a:endParaRPr>
            </a:p>
          </p:txBody>
        </p:sp>
      </p:grpSp>
      <p:grpSp>
        <p:nvGrpSpPr>
          <p:cNvPr id="34" name="Group 53"/>
          <p:cNvGrpSpPr/>
          <p:nvPr/>
        </p:nvGrpSpPr>
        <p:grpSpPr bwMode="auto">
          <a:xfrm>
            <a:off x="3194108" y="4043999"/>
            <a:ext cx="803836" cy="331277"/>
            <a:chOff x="2932" y="2656"/>
            <a:chExt cx="476" cy="272"/>
          </a:xfrm>
          <a:solidFill>
            <a:schemeClr val="accent6"/>
          </a:solidFill>
        </p:grpSpPr>
        <p:sp>
          <p:nvSpPr>
            <p:cNvPr id="35" name="Rectangle 56"/>
            <p:cNvSpPr>
              <a:spLocks noChangeArrowheads="1"/>
            </p:cNvSpPr>
            <p:nvPr/>
          </p:nvSpPr>
          <p:spPr bwMode="auto">
            <a:xfrm>
              <a:off x="2932" y="2656"/>
              <a:ext cx="476" cy="272"/>
            </a:xfrm>
            <a:prstGeom prst="rect">
              <a:avLst/>
            </a:prstGeom>
            <a:grpFill/>
            <a:ln w="17463" cap="rnd">
              <a:noFill/>
              <a:miter lim="800000"/>
            </a:ln>
          </p:spPr>
          <p:txBody>
            <a:bodyPr/>
            <a:p>
              <a:pPr algn="ctr" eaLnBrk="0" hangingPunct="0"/>
              <a:endParaRPr lang="zh-CN" altLang="en-US" sz="1400">
                <a:solidFill>
                  <a:schemeClr val="bg2"/>
                </a:solidFill>
                <a:latin typeface="Arial" panose="020B0604020202020204" pitchFamily="34" charset="0"/>
              </a:endParaRPr>
            </a:p>
          </p:txBody>
        </p:sp>
        <p:sp>
          <p:nvSpPr>
            <p:cNvPr id="43" name="Rectangle 97"/>
            <p:cNvSpPr>
              <a:spLocks noChangeArrowheads="1"/>
            </p:cNvSpPr>
            <p:nvPr/>
          </p:nvSpPr>
          <p:spPr bwMode="auto">
            <a:xfrm>
              <a:off x="2993" y="2702"/>
              <a:ext cx="409" cy="156"/>
            </a:xfrm>
            <a:prstGeom prst="rect">
              <a:avLst/>
            </a:prstGeom>
            <a:grpFill/>
            <a:ln w="9525">
              <a:noFill/>
              <a:miter lim="800000"/>
            </a:ln>
          </p:spPr>
          <p:txBody>
            <a:bodyPr lIns="3600" tIns="3600" rIns="3600" bIns="3600">
              <a:spAutoFit/>
            </a:bodyPr>
            <a:p>
              <a:pPr algn="ctr" eaLnBrk="0" hangingPunct="0"/>
              <a:r>
                <a:rPr lang="en-US" altLang="zh-CN" sz="1200" i="1" dirty="0">
                  <a:solidFill>
                    <a:schemeClr val="bg2"/>
                  </a:solidFill>
                  <a:latin typeface="Arial" panose="020B0604020202020204" pitchFamily="34" charset="0"/>
                </a:rPr>
                <a:t>eNodeB</a:t>
              </a:r>
              <a:endParaRPr lang="en-US" altLang="zh-CN" sz="1200" i="1" dirty="0">
                <a:solidFill>
                  <a:schemeClr val="bg2"/>
                </a:solidFill>
                <a:latin typeface="Arial" panose="020B0604020202020204" pitchFamily="34" charset="0"/>
              </a:endParaRPr>
            </a:p>
          </p:txBody>
        </p:sp>
      </p:grpSp>
      <p:sp>
        <p:nvSpPr>
          <p:cNvPr id="72" name="Rectangle 10"/>
          <p:cNvSpPr>
            <a:spLocks noChangeArrowheads="1"/>
          </p:cNvSpPr>
          <p:nvPr/>
        </p:nvSpPr>
        <p:spPr bwMode="auto">
          <a:xfrm>
            <a:off x="3980180" y="4018225"/>
            <a:ext cx="290195" cy="213995"/>
          </a:xfrm>
          <a:prstGeom prst="rect">
            <a:avLst/>
          </a:prstGeom>
          <a:noFill/>
          <a:ln w="9525">
            <a:noFill/>
            <a:miter lim="800000"/>
          </a:ln>
        </p:spPr>
        <p:txBody>
          <a:bodyPr wrap="none">
            <a:spAutoFit/>
          </a:bodyPr>
          <a:p>
            <a:pPr algn="ctr" eaLnBrk="0" hangingPunct="0"/>
            <a:r>
              <a:rPr lang="en-US" altLang="zh-CN" sz="800" b="0" dirty="0">
                <a:solidFill>
                  <a:schemeClr val="tx1"/>
                </a:solidFill>
                <a:latin typeface="Arial" panose="020B0604020202020204" pitchFamily="34" charset="0"/>
                <a:ea typeface="微软雅黑" panose="020B0503020204020204" pitchFamily="34" charset="-122"/>
              </a:rPr>
              <a:t>x2</a:t>
            </a:r>
            <a:endParaRPr lang="en-US" altLang="zh-CN" sz="800" b="0" dirty="0">
              <a:solidFill>
                <a:schemeClr val="tx1"/>
              </a:solidFill>
              <a:latin typeface="Arial" panose="020B0604020202020204" pitchFamily="34" charset="0"/>
              <a:ea typeface="微软雅黑" panose="020B0503020204020204" pitchFamily="34" charset="-122"/>
            </a:endParaRPr>
          </a:p>
        </p:txBody>
      </p:sp>
    </p:spTree>
    <p:custDataLst>
      <p:tags r:id="rId1"/>
    </p:custData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6" name="标题 55"/>
          <p:cNvSpPr>
            <a:spLocks noGrp="1"/>
          </p:cNvSpPr>
          <p:nvPr/>
        </p:nvSpPr>
        <p:spPr>
          <a:xfrm>
            <a:off x="318672" y="434472"/>
            <a:ext cx="11351684" cy="769684"/>
          </a:xfrm>
          <a:prstGeom prst="rect">
            <a:avLst/>
          </a:prstGeom>
        </p:spPr>
        <p:txBody>
          <a:bodyPr vert="horz" lIns="53877" tIns="26938" rIns="53877" bIns="26938" rtlCol="0" anchor="ctr" anchorCtr="0">
            <a:noAutofit/>
          </a:bodyPr>
          <a:lstStyle>
            <a:lvl1pPr algn="ctr" defTabSz="1219200" rtl="0" eaLnBrk="1" latinLnBrk="0" hangingPunct="1">
              <a:spcBef>
                <a:spcPct val="0"/>
              </a:spcBef>
              <a:buNone/>
              <a:defRPr lang="zh-CN" altLang="en-US" sz="3200" b="1" kern="1200"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marL="0" indent="0" algn="l" eaLnBrk="1" hangingPunct="1">
              <a:lnSpc>
                <a:spcPct val="100000"/>
              </a:lnSpc>
              <a:spcBef>
                <a:spcPts val="0"/>
              </a:spcBef>
              <a:spcAft>
                <a:spcPts val="0"/>
              </a:spcAft>
              <a:buSzPct val="100000"/>
              <a:buFontTx/>
              <a:buNone/>
            </a:pPr>
            <a:r>
              <a:rPr sz="2800">
                <a:latin typeface="+mj-lt"/>
                <a:ea typeface="+mj-ea"/>
                <a:cs typeface="+mj-cs"/>
                <a:sym typeface="+mn-ea"/>
              </a:rPr>
              <a:t>知识点</a:t>
            </a:r>
            <a:r>
              <a:rPr lang="en-US" altLang="zh-CN" sz="2800">
                <a:latin typeface="+mj-lt"/>
                <a:ea typeface="+mj-ea"/>
                <a:cs typeface="+mj-cs"/>
                <a:sym typeface="+mn-ea"/>
              </a:rPr>
              <a:t>2</a:t>
            </a:r>
            <a:r>
              <a:rPr lang="en-US" altLang="zh-CN" sz="2800">
                <a:latin typeface="+mj-lt"/>
                <a:ea typeface="+mj-ea"/>
                <a:cs typeface="+mj-cs"/>
                <a:sym typeface="+mn-ea"/>
              </a:rPr>
              <a:t>-</a:t>
            </a:r>
            <a:r>
              <a:rPr sz="2800">
                <a:latin typeface="+mj-lt"/>
                <a:ea typeface="+mj-ea"/>
                <a:cs typeface="+mj-cs"/>
                <a:sym typeface="+mn-ea"/>
              </a:rPr>
              <a:t>5G网络功能NF和4G网元类比</a:t>
            </a:r>
            <a:endParaRPr sz="2800" kern="1200">
              <a:latin typeface="+mj-lt"/>
              <a:ea typeface="+mj-ea"/>
              <a:cs typeface="+mj-cs"/>
              <a:sym typeface="+mn-ea"/>
            </a:endParaRPr>
          </a:p>
          <a:p>
            <a:pPr marL="0" indent="0" algn="l" eaLnBrk="1" hangingPunct="1">
              <a:lnSpc>
                <a:spcPct val="100000"/>
              </a:lnSpc>
              <a:spcBef>
                <a:spcPts val="0"/>
              </a:spcBef>
              <a:spcAft>
                <a:spcPts val="0"/>
              </a:spcAft>
              <a:buSzPct val="100000"/>
              <a:buFontTx/>
              <a:buNone/>
            </a:pPr>
            <a:endParaRPr sz="2800">
              <a:latin typeface="+mj-lt"/>
              <a:ea typeface="+mj-ea"/>
              <a:cs typeface="+mj-cs"/>
              <a:sym typeface="+mn-ea"/>
            </a:endParaRPr>
          </a:p>
        </p:txBody>
      </p:sp>
      <p:sp>
        <p:nvSpPr>
          <p:cNvPr id="3" name="标题 1"/>
          <p:cNvSpPr>
            <a:spLocks noGrp="1"/>
          </p:cNvSpPr>
          <p:nvPr/>
        </p:nvSpPr>
        <p:spPr>
          <a:xfrm>
            <a:off x="1532890" y="1017905"/>
            <a:ext cx="8517255" cy="478155"/>
          </a:xfrm>
          <a:prstGeom prst="rect">
            <a:avLst/>
          </a:prstGeom>
          <a:noFill/>
          <a:ln w="9525">
            <a:noFill/>
            <a:miter lim="800000"/>
          </a:ln>
        </p:spPr>
        <p:txBody>
          <a:bodyPr vert="horz" wrap="square" lIns="68580" tIns="34290" rIns="68580" bIns="34290" numCol="1" rtlCol="0" anchor="ctr" anchorCtr="0" compatLnSpc="1">
            <a:noAutofit/>
          </a:bodyPr>
          <a:lstStyle>
            <a:lvl1pPr algn="l" rtl="0" eaLnBrk="1" fontAlgn="base" hangingPunct="1">
              <a:spcBef>
                <a:spcPct val="0"/>
              </a:spcBef>
              <a:spcAft>
                <a:spcPct val="0"/>
              </a:spcAft>
              <a:defRPr sz="2800">
                <a:solidFill>
                  <a:srgbClr val="008FD4"/>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2400">
                <a:solidFill>
                  <a:srgbClr val="008FD4"/>
                </a:solidFill>
                <a:latin typeface="微软雅黑" panose="020B0503020204020204" pitchFamily="34" charset="-122"/>
                <a:ea typeface="微软雅黑" panose="020B0503020204020204" pitchFamily="34" charset="-122"/>
              </a:defRPr>
            </a:lvl2pPr>
            <a:lvl3pPr algn="l" rtl="0" eaLnBrk="1" fontAlgn="base" hangingPunct="1">
              <a:spcBef>
                <a:spcPct val="0"/>
              </a:spcBef>
              <a:spcAft>
                <a:spcPct val="0"/>
              </a:spcAft>
              <a:defRPr sz="2400">
                <a:solidFill>
                  <a:srgbClr val="008FD4"/>
                </a:solidFill>
                <a:latin typeface="微软雅黑" panose="020B0503020204020204" pitchFamily="34" charset="-122"/>
                <a:ea typeface="微软雅黑" panose="020B0503020204020204" pitchFamily="34" charset="-122"/>
              </a:defRPr>
            </a:lvl3pPr>
            <a:lvl4pPr algn="l" rtl="0" eaLnBrk="1" fontAlgn="base" hangingPunct="1">
              <a:spcBef>
                <a:spcPct val="0"/>
              </a:spcBef>
              <a:spcAft>
                <a:spcPct val="0"/>
              </a:spcAft>
              <a:defRPr sz="2400">
                <a:solidFill>
                  <a:srgbClr val="008FD4"/>
                </a:solidFill>
                <a:latin typeface="微软雅黑" panose="020B0503020204020204" pitchFamily="34" charset="-122"/>
                <a:ea typeface="微软雅黑" panose="020B0503020204020204" pitchFamily="34" charset="-122"/>
              </a:defRPr>
            </a:lvl4pPr>
            <a:lvl5pPr algn="l" rtl="0" eaLnBrk="1" fontAlgn="base" hangingPunct="1">
              <a:spcBef>
                <a:spcPct val="0"/>
              </a:spcBef>
              <a:spcAft>
                <a:spcPct val="0"/>
              </a:spcAft>
              <a:defRPr sz="2400">
                <a:solidFill>
                  <a:srgbClr val="008FD4"/>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9pPr>
          </a:lstStyle>
          <a:p>
            <a:pPr lvl="0" algn="l">
              <a:buClrTx/>
              <a:buSzTx/>
              <a:buFont typeface="Arial" panose="020B0604020202020204" pitchFamily="34" charset="0"/>
            </a:pPr>
            <a:endParaRPr lang="en-US" altLang="zh-CN" sz="2400" kern="1200" dirty="0" smtClean="0">
              <a:solidFill>
                <a:srgbClr val="0070C0"/>
              </a:solidFill>
              <a:sym typeface="+mn-ea"/>
            </a:endParaRPr>
          </a:p>
        </p:txBody>
      </p:sp>
      <p:graphicFrame>
        <p:nvGraphicFramePr>
          <p:cNvPr id="22" name="表格 21"/>
          <p:cNvGraphicFramePr>
            <a:graphicFrameLocks noGrp="1"/>
          </p:cNvGraphicFramePr>
          <p:nvPr>
            <p:custDataLst>
              <p:tags r:id="rId1"/>
            </p:custDataLst>
          </p:nvPr>
        </p:nvGraphicFramePr>
        <p:xfrm>
          <a:off x="1447800" y="1603375"/>
          <a:ext cx="8688070" cy="3789045"/>
        </p:xfrm>
        <a:graphic>
          <a:graphicData uri="http://schemas.openxmlformats.org/drawingml/2006/table">
            <a:tbl>
              <a:tblPr firstRow="1" bandRow="1">
                <a:tableStyleId>{7DF18680-E054-41AD-8BC1-D1AEF772440D}</a:tableStyleId>
              </a:tblPr>
              <a:tblGrid>
                <a:gridCol w="1141730"/>
                <a:gridCol w="5215255"/>
                <a:gridCol w="2331085"/>
              </a:tblGrid>
              <a:tr h="319241">
                <a:tc>
                  <a:txBody>
                    <a:bodyPr/>
                    <a:p>
                      <a:r>
                        <a:rPr lang="en-US" altLang="zh-CN" sz="1400" dirty="0" smtClean="0"/>
                        <a:t>5G </a:t>
                      </a:r>
                      <a:r>
                        <a:rPr lang="zh-CN" altLang="en-US" sz="1400" dirty="0" smtClean="0"/>
                        <a:t>网络功能</a:t>
                      </a:r>
                      <a:endParaRPr lang="zh-CN" altLang="en-US" sz="1400" dirty="0"/>
                    </a:p>
                  </a:txBody>
                  <a:tcPr/>
                </a:tc>
                <a:tc>
                  <a:txBody>
                    <a:bodyPr/>
                    <a:p>
                      <a:pPr algn="ctr"/>
                      <a:r>
                        <a:rPr lang="zh-CN" altLang="en-US" sz="1400" dirty="0" smtClean="0"/>
                        <a:t>功能简介</a:t>
                      </a:r>
                      <a:endParaRPr lang="zh-CN" altLang="en-US" sz="1400" dirty="0"/>
                    </a:p>
                  </a:txBody>
                  <a:tcPr/>
                </a:tc>
                <a:tc>
                  <a:txBody>
                    <a:bodyPr/>
                    <a:p>
                      <a:r>
                        <a:rPr lang="en-US" altLang="zh-CN" sz="1400" dirty="0" smtClean="0"/>
                        <a:t>4G</a:t>
                      </a:r>
                      <a:r>
                        <a:rPr lang="zh-CN" altLang="en-US" sz="1400" dirty="0" smtClean="0"/>
                        <a:t>中类似的网元</a:t>
                      </a:r>
                      <a:endParaRPr lang="zh-CN" altLang="en-US" sz="1400" dirty="0"/>
                    </a:p>
                  </a:txBody>
                  <a:tcPr/>
                </a:tc>
              </a:tr>
              <a:tr h="498519">
                <a:tc>
                  <a:txBody>
                    <a:bodyPr/>
                    <a:p>
                      <a:r>
                        <a:rPr lang="en-US" altLang="zh-CN" sz="1400" dirty="0" smtClean="0"/>
                        <a:t>AMF</a:t>
                      </a:r>
                      <a:endParaRPr lang="zh-CN" altLang="en-US" sz="1400" dirty="0"/>
                    </a:p>
                  </a:txBody>
                  <a:tcPr/>
                </a:tc>
                <a:tc>
                  <a:txBody>
                    <a:bodyPr/>
                    <a:p>
                      <a:r>
                        <a:rPr lang="zh-CN" altLang="en-US" sz="1400" dirty="0" smtClean="0"/>
                        <a:t>接入管理功能，注册管理</a:t>
                      </a:r>
                      <a:r>
                        <a:rPr lang="en-US" altLang="zh-CN" sz="1400" dirty="0" smtClean="0"/>
                        <a:t>/ </a:t>
                      </a:r>
                      <a:r>
                        <a:rPr lang="zh-CN" altLang="en-US" sz="1400" dirty="0" smtClean="0"/>
                        <a:t>连接管理</a:t>
                      </a:r>
                      <a:r>
                        <a:rPr lang="en-US" altLang="zh-CN" sz="1400" dirty="0" smtClean="0"/>
                        <a:t>/ </a:t>
                      </a:r>
                      <a:r>
                        <a:rPr lang="zh-CN" altLang="en-US" sz="1400" dirty="0" smtClean="0"/>
                        <a:t>可达性管理</a:t>
                      </a:r>
                      <a:r>
                        <a:rPr lang="en-US" altLang="zh-CN" sz="1400" dirty="0" smtClean="0"/>
                        <a:t>/ </a:t>
                      </a:r>
                      <a:r>
                        <a:rPr lang="zh-CN" altLang="en-US" sz="1400" dirty="0" smtClean="0"/>
                        <a:t>移动管理</a:t>
                      </a:r>
                      <a:r>
                        <a:rPr lang="en-US" altLang="zh-CN" sz="1400" dirty="0" smtClean="0"/>
                        <a:t>/ </a:t>
                      </a:r>
                      <a:r>
                        <a:rPr lang="zh-CN" altLang="en-US" sz="1400" dirty="0" smtClean="0"/>
                        <a:t>访问身份验证</a:t>
                      </a:r>
                      <a:r>
                        <a:rPr lang="en-US" altLang="zh-CN" sz="1400" dirty="0" smtClean="0"/>
                        <a:t>,</a:t>
                      </a:r>
                      <a:r>
                        <a:rPr lang="zh-CN" altLang="en-US" sz="1400" dirty="0" smtClean="0"/>
                        <a:t>授权，短消息等。终端和无线的核心网控制面接入点</a:t>
                      </a:r>
                      <a:endParaRPr lang="zh-CN" altLang="en-US" sz="1400" dirty="0"/>
                    </a:p>
                  </a:txBody>
                  <a:tcPr/>
                </a:tc>
                <a:tc>
                  <a:txBody>
                    <a:bodyPr/>
                    <a:p>
                      <a:r>
                        <a:rPr lang="en-US" altLang="zh-CN" sz="1400" dirty="0" smtClean="0"/>
                        <a:t>MME</a:t>
                      </a:r>
                      <a:r>
                        <a:rPr lang="zh-CN" altLang="en-US" sz="1400" dirty="0" smtClean="0"/>
                        <a:t>中的接入管理功能</a:t>
                      </a:r>
                      <a:endParaRPr lang="zh-CN" altLang="en-US" sz="1400" dirty="0"/>
                    </a:p>
                  </a:txBody>
                  <a:tcPr/>
                </a:tc>
              </a:tr>
              <a:tr h="319241">
                <a:tc>
                  <a:txBody>
                    <a:bodyPr/>
                    <a:p>
                      <a:r>
                        <a:rPr lang="en-US" altLang="zh-CN" sz="1400" dirty="0" smtClean="0"/>
                        <a:t>AUSF</a:t>
                      </a:r>
                      <a:endParaRPr lang="zh-CN" altLang="en-US" sz="1400" dirty="0"/>
                    </a:p>
                  </a:txBody>
                  <a:tcPr/>
                </a:tc>
                <a:tc>
                  <a:txBody>
                    <a:bodyPr/>
                    <a:p>
                      <a:r>
                        <a:rPr lang="zh-CN" altLang="en-US" sz="1400" dirty="0" smtClean="0"/>
                        <a:t>认证服务器功能，实现</a:t>
                      </a:r>
                      <a:r>
                        <a:rPr lang="en-US" altLang="zh-CN" sz="1400" dirty="0" smtClean="0"/>
                        <a:t>3GPP</a:t>
                      </a:r>
                      <a:r>
                        <a:rPr lang="zh-CN" altLang="en-US" sz="1400" dirty="0" smtClean="0"/>
                        <a:t>和非</a:t>
                      </a:r>
                      <a:r>
                        <a:rPr lang="en-US" altLang="zh-CN" sz="1400" dirty="0" smtClean="0"/>
                        <a:t>3GPP</a:t>
                      </a:r>
                      <a:r>
                        <a:rPr lang="zh-CN" altLang="en-US" sz="1400" dirty="0" smtClean="0"/>
                        <a:t>的接入认证</a:t>
                      </a:r>
                      <a:endParaRPr lang="zh-CN" altLang="en-US" sz="1400" dirty="0"/>
                    </a:p>
                  </a:txBody>
                  <a:tcPr/>
                </a:tc>
                <a:tc>
                  <a:txBody>
                    <a:bodyPr/>
                    <a:p>
                      <a:r>
                        <a:rPr lang="en-US" altLang="zh-CN" sz="1400" dirty="0" smtClean="0"/>
                        <a:t>MME</a:t>
                      </a:r>
                      <a:r>
                        <a:rPr lang="zh-CN" altLang="en-US" sz="1400" dirty="0" smtClean="0"/>
                        <a:t>中鉴权部分</a:t>
                      </a:r>
                      <a:r>
                        <a:rPr lang="en-US" altLang="zh-CN" sz="1400" dirty="0" smtClean="0"/>
                        <a:t>+EPC AAA</a:t>
                      </a:r>
                      <a:endParaRPr lang="zh-CN" altLang="en-US" sz="1400" dirty="0"/>
                    </a:p>
                  </a:txBody>
                  <a:tcPr/>
                </a:tc>
              </a:tr>
              <a:tr h="518160">
                <a:tc>
                  <a:txBody>
                    <a:bodyPr/>
                    <a:p>
                      <a:r>
                        <a:rPr lang="en-US" altLang="zh-CN" sz="1400" dirty="0" smtClean="0"/>
                        <a:t>UDM</a:t>
                      </a:r>
                      <a:endParaRPr lang="zh-CN" altLang="en-US" sz="1400" dirty="0"/>
                    </a:p>
                  </a:txBody>
                  <a:tcPr/>
                </a:tc>
                <a:tc>
                  <a:txBody>
                    <a:bodyPr/>
                    <a:p>
                      <a:r>
                        <a:rPr lang="en-US" altLang="zh-CN" sz="1400" dirty="0" smtClean="0"/>
                        <a:t> </a:t>
                      </a:r>
                      <a:r>
                        <a:rPr lang="zh-CN" altLang="en-US" sz="1400" dirty="0" smtClean="0"/>
                        <a:t>统一数据管理功能，</a:t>
                      </a:r>
                      <a:r>
                        <a:rPr lang="en-US" altLang="zh-CN" sz="1400" dirty="0" smtClean="0"/>
                        <a:t>3GPP AKA</a:t>
                      </a:r>
                      <a:r>
                        <a:rPr lang="zh-CN" altLang="en-US" sz="1400" dirty="0" smtClean="0"/>
                        <a:t>认证</a:t>
                      </a:r>
                      <a:r>
                        <a:rPr lang="en-US" altLang="zh-CN" sz="1400" dirty="0" smtClean="0"/>
                        <a:t>/ </a:t>
                      </a:r>
                      <a:r>
                        <a:rPr lang="zh-CN" altLang="en-US" sz="1400" dirty="0" smtClean="0"/>
                        <a:t>用户识别</a:t>
                      </a:r>
                      <a:r>
                        <a:rPr lang="en-US" altLang="zh-CN" sz="1400" dirty="0" smtClean="0"/>
                        <a:t>/ </a:t>
                      </a:r>
                      <a:r>
                        <a:rPr lang="zh-CN" altLang="en-US" sz="1400" dirty="0" smtClean="0"/>
                        <a:t>访问授权</a:t>
                      </a:r>
                      <a:r>
                        <a:rPr lang="en-US" altLang="zh-CN" sz="1400" dirty="0" smtClean="0"/>
                        <a:t>/ </a:t>
                      </a:r>
                      <a:r>
                        <a:rPr lang="zh-CN" altLang="en-US" sz="1400" dirty="0" smtClean="0"/>
                        <a:t>注册</a:t>
                      </a:r>
                      <a:r>
                        <a:rPr lang="en-US" altLang="zh-CN" sz="1400" dirty="0" smtClean="0"/>
                        <a:t>/</a:t>
                      </a:r>
                      <a:r>
                        <a:rPr lang="zh-CN" altLang="en-US" sz="1400" dirty="0" smtClean="0"/>
                        <a:t>移动</a:t>
                      </a:r>
                      <a:r>
                        <a:rPr lang="en-US" altLang="zh-CN" sz="1400" dirty="0" smtClean="0"/>
                        <a:t>/</a:t>
                      </a:r>
                      <a:r>
                        <a:rPr lang="zh-CN" altLang="en-US" sz="1400" dirty="0" smtClean="0"/>
                        <a:t>订阅</a:t>
                      </a:r>
                      <a:r>
                        <a:rPr lang="en-US" altLang="zh-CN" sz="1400" dirty="0" smtClean="0"/>
                        <a:t>/</a:t>
                      </a:r>
                      <a:r>
                        <a:rPr lang="zh-CN" altLang="en-US" sz="1400" dirty="0" smtClean="0"/>
                        <a:t>短信管理等</a:t>
                      </a:r>
                      <a:endParaRPr lang="zh-CN" altLang="en-US" sz="1400" dirty="0"/>
                    </a:p>
                  </a:txBody>
                  <a:tcPr/>
                </a:tc>
                <a:tc>
                  <a:txBody>
                    <a:bodyPr/>
                    <a:p>
                      <a:r>
                        <a:rPr lang="en-US" altLang="zh-CN" sz="1400" dirty="0" smtClean="0"/>
                        <a:t>HSS+SPR</a:t>
                      </a:r>
                      <a:endParaRPr lang="zh-CN" altLang="en-US" sz="1400" dirty="0"/>
                    </a:p>
                  </a:txBody>
                  <a:tcPr/>
                </a:tc>
              </a:tr>
              <a:tr h="319241">
                <a:tc>
                  <a:txBody>
                    <a:bodyPr/>
                    <a:p>
                      <a:r>
                        <a:rPr lang="en-US" altLang="zh-CN" sz="1400" dirty="0" smtClean="0"/>
                        <a:t>PCF</a:t>
                      </a:r>
                      <a:endParaRPr lang="zh-CN" altLang="en-US" sz="1400" dirty="0"/>
                    </a:p>
                  </a:txBody>
                  <a:tcPr/>
                </a:tc>
                <a:tc>
                  <a:txBody>
                    <a:bodyPr/>
                    <a:p>
                      <a:r>
                        <a:rPr lang="zh-CN" altLang="en-US" sz="1400" dirty="0" smtClean="0"/>
                        <a:t>策略控制功能，统一的政策框架，提供控制平面功能的策略规则</a:t>
                      </a:r>
                      <a:endParaRPr lang="zh-CN" altLang="en-US" sz="1400" dirty="0"/>
                    </a:p>
                  </a:txBody>
                  <a:tcPr/>
                </a:tc>
                <a:tc>
                  <a:txBody>
                    <a:bodyPr/>
                    <a:p>
                      <a:r>
                        <a:rPr lang="en-US" altLang="zh-CN" sz="1400" dirty="0" smtClean="0"/>
                        <a:t>PCRF</a:t>
                      </a:r>
                      <a:endParaRPr lang="zh-CN" altLang="en-US" sz="1400" dirty="0"/>
                    </a:p>
                  </a:txBody>
                  <a:tcPr/>
                </a:tc>
              </a:tr>
              <a:tr h="498519">
                <a:tc>
                  <a:txBody>
                    <a:bodyPr/>
                    <a:p>
                      <a:r>
                        <a:rPr lang="en-US" altLang="zh-CN" sz="1400" dirty="0" smtClean="0"/>
                        <a:t>SMF</a:t>
                      </a:r>
                      <a:endParaRPr lang="zh-CN" altLang="en-US" sz="1400" dirty="0"/>
                    </a:p>
                  </a:txBody>
                  <a:tcPr/>
                </a:tc>
                <a:tc>
                  <a:txBody>
                    <a:bodyPr/>
                    <a:p>
                      <a:r>
                        <a:rPr lang="zh-CN" altLang="en-US" sz="1400" dirty="0" smtClean="0"/>
                        <a:t>会话管理功能，隧道维护，</a:t>
                      </a:r>
                      <a:r>
                        <a:rPr lang="en-US" altLang="zh-CN" sz="1400" dirty="0" smtClean="0"/>
                        <a:t>IP</a:t>
                      </a:r>
                      <a:r>
                        <a:rPr lang="zh-CN" altLang="en-US" sz="1400" dirty="0" smtClean="0"/>
                        <a:t>地址分配和管理，</a:t>
                      </a:r>
                      <a:r>
                        <a:rPr lang="en-US" altLang="zh-CN" sz="1400" dirty="0" smtClean="0"/>
                        <a:t>UP</a:t>
                      </a:r>
                      <a:r>
                        <a:rPr lang="zh-CN" altLang="en-US" sz="1400" dirty="0" smtClean="0"/>
                        <a:t>功能选择，策略实施和</a:t>
                      </a:r>
                      <a:r>
                        <a:rPr lang="en-US" altLang="zh-CN" sz="1400" dirty="0" err="1" smtClean="0"/>
                        <a:t>QoS</a:t>
                      </a:r>
                      <a:r>
                        <a:rPr lang="zh-CN" altLang="en-US" sz="1400" dirty="0" smtClean="0"/>
                        <a:t>中的控制部分，计费数据采集，漫游功能等</a:t>
                      </a:r>
                      <a:endParaRPr lang="zh-CN" altLang="en-US" sz="1400" dirty="0"/>
                    </a:p>
                  </a:txBody>
                  <a:tcPr/>
                </a:tc>
                <a:tc>
                  <a:txBody>
                    <a:bodyPr/>
                    <a:p>
                      <a:r>
                        <a:rPr lang="en-US" altLang="zh-CN" sz="1400" kern="1200" dirty="0" smtClean="0"/>
                        <a:t>MME+SGW+PGW</a:t>
                      </a:r>
                      <a:r>
                        <a:rPr lang="zh-CN" altLang="zh-CN" sz="1400" kern="1200" dirty="0" smtClean="0"/>
                        <a:t>中会话管理</a:t>
                      </a:r>
                      <a:r>
                        <a:rPr lang="zh-CN" altLang="en-US" sz="1400" kern="1200" dirty="0" smtClean="0"/>
                        <a:t>等</a:t>
                      </a:r>
                      <a:r>
                        <a:rPr lang="zh-CN" altLang="zh-CN" sz="1400" kern="1200" dirty="0" smtClean="0"/>
                        <a:t>控制面功能</a:t>
                      </a:r>
                      <a:endParaRPr lang="zh-CN" altLang="en-US" sz="1400" kern="1200" dirty="0" smtClean="0">
                        <a:solidFill>
                          <a:schemeClr val="dk1"/>
                        </a:solidFill>
                        <a:latin typeface="+mn-lt"/>
                        <a:ea typeface="+mn-ea"/>
                        <a:cs typeface="+mn-cs"/>
                      </a:endParaRPr>
                    </a:p>
                  </a:txBody>
                  <a:tcPr/>
                </a:tc>
              </a:tr>
              <a:tr h="319241">
                <a:tc>
                  <a:txBody>
                    <a:bodyPr/>
                    <a:p>
                      <a:r>
                        <a:rPr lang="en-US" altLang="zh-CN" sz="1400" dirty="0" smtClean="0"/>
                        <a:t>UPF</a:t>
                      </a:r>
                      <a:endParaRPr lang="zh-CN" altLang="en-US" sz="1400" dirty="0"/>
                    </a:p>
                  </a:txBody>
                  <a:tcPr/>
                </a:tc>
                <a:tc>
                  <a:txBody>
                    <a:bodyPr/>
                    <a:p>
                      <a:r>
                        <a:rPr lang="zh-CN" altLang="en-US" sz="1400" dirty="0" smtClean="0"/>
                        <a:t>用户面功能，分组路由转发，策略实施，流量报告，</a:t>
                      </a:r>
                      <a:r>
                        <a:rPr lang="en-US" altLang="zh-CN" sz="1400" dirty="0" err="1" smtClean="0"/>
                        <a:t>QoS</a:t>
                      </a:r>
                      <a:r>
                        <a:rPr lang="zh-CN" altLang="en-US" sz="1400" dirty="0" smtClean="0"/>
                        <a:t>处理</a:t>
                      </a:r>
                      <a:endParaRPr lang="zh-CN" altLang="en-US" sz="1400" dirty="0"/>
                    </a:p>
                  </a:txBody>
                  <a:tcPr/>
                </a:tc>
                <a:tc>
                  <a:txBody>
                    <a:bodyPr/>
                    <a:p>
                      <a:r>
                        <a:rPr lang="en-US" altLang="zh-CN" sz="1400" kern="1200" dirty="0" smtClean="0"/>
                        <a:t>SGW-U+PGW-U</a:t>
                      </a:r>
                      <a:endParaRPr lang="zh-CN" altLang="en-US" sz="1400" kern="1200" dirty="0" smtClean="0">
                        <a:solidFill>
                          <a:schemeClr val="dk1"/>
                        </a:solidFill>
                        <a:latin typeface="+mn-lt"/>
                        <a:ea typeface="+mn-ea"/>
                        <a:cs typeface="+mn-cs"/>
                      </a:endParaRPr>
                    </a:p>
                  </a:txBody>
                  <a:tcPr/>
                </a:tc>
              </a:tr>
              <a:tr h="319241">
                <a:tc>
                  <a:txBody>
                    <a:bodyPr/>
                    <a:p>
                      <a:r>
                        <a:rPr lang="en-US" altLang="zh-CN" sz="1400" dirty="0" smtClean="0"/>
                        <a:t>NRF</a:t>
                      </a:r>
                      <a:endParaRPr lang="zh-CN" altLang="en-US" sz="1400" dirty="0"/>
                    </a:p>
                  </a:txBody>
                  <a:tcPr/>
                </a:tc>
                <a:tc>
                  <a:txBody>
                    <a:bodyPr/>
                    <a:p>
                      <a:r>
                        <a:rPr lang="en-US" altLang="zh-CN" sz="1400" dirty="0" smtClean="0"/>
                        <a:t>NF</a:t>
                      </a:r>
                      <a:r>
                        <a:rPr lang="zh-CN" altLang="en-US" sz="1400" dirty="0" smtClean="0"/>
                        <a:t>库功能，服务发现，维护可用的</a:t>
                      </a:r>
                      <a:r>
                        <a:rPr lang="en-US" altLang="zh-CN" sz="1400" dirty="0" smtClean="0"/>
                        <a:t>NF</a:t>
                      </a:r>
                      <a:r>
                        <a:rPr lang="zh-CN" altLang="en-US" sz="1400" dirty="0" smtClean="0"/>
                        <a:t>实例的信息以及支持的服务</a:t>
                      </a:r>
                      <a:endParaRPr lang="zh-CN" altLang="en-US" sz="1400" dirty="0"/>
                    </a:p>
                  </a:txBody>
                  <a:tcPr/>
                </a:tc>
                <a:tc>
                  <a:txBody>
                    <a:bodyPr/>
                    <a:p>
                      <a:r>
                        <a:rPr lang="zh-CN" altLang="en-US" sz="1400" dirty="0" smtClean="0"/>
                        <a:t>无</a:t>
                      </a:r>
                      <a:endParaRPr lang="zh-CN" altLang="en-US" sz="1400" dirty="0"/>
                    </a:p>
                  </a:txBody>
                  <a:tcPr/>
                </a:tc>
              </a:tr>
              <a:tr h="319241">
                <a:tc>
                  <a:txBody>
                    <a:bodyPr/>
                    <a:p>
                      <a:r>
                        <a:rPr lang="en-US" altLang="zh-CN" sz="1400" dirty="0" smtClean="0"/>
                        <a:t>NEF</a:t>
                      </a:r>
                      <a:endParaRPr lang="zh-CN" altLang="en-US" sz="1400" dirty="0"/>
                    </a:p>
                  </a:txBody>
                  <a:tcPr/>
                </a:tc>
                <a:tc>
                  <a:txBody>
                    <a:bodyPr/>
                    <a:p>
                      <a:r>
                        <a:rPr lang="zh-CN" altLang="en-US" sz="1400" dirty="0" smtClean="0"/>
                        <a:t>网络开放功能，开放各网络功能的能力，内外部信息的转换</a:t>
                      </a:r>
                      <a:endParaRPr lang="zh-CN" altLang="en-US" sz="1400" dirty="0"/>
                    </a:p>
                  </a:txBody>
                  <a:tcPr/>
                </a:tc>
                <a:tc>
                  <a:txBody>
                    <a:bodyPr/>
                    <a:p>
                      <a:r>
                        <a:rPr lang="en-US" altLang="zh-CN" sz="1400" dirty="0" smtClean="0"/>
                        <a:t>SCEF</a:t>
                      </a:r>
                      <a:r>
                        <a:rPr lang="zh-CN" altLang="en-US" sz="1400" dirty="0" smtClean="0"/>
                        <a:t>中的能力开放部分</a:t>
                      </a:r>
                      <a:endParaRPr lang="zh-CN" altLang="en-US" sz="1400" dirty="0"/>
                    </a:p>
                  </a:txBody>
                  <a:tcPr/>
                </a:tc>
              </a:tr>
              <a:tr h="319241">
                <a:tc>
                  <a:txBody>
                    <a:bodyPr/>
                    <a:p>
                      <a:r>
                        <a:rPr lang="en-US" altLang="zh-CN" sz="1400" dirty="0" smtClean="0"/>
                        <a:t>NSSF</a:t>
                      </a:r>
                      <a:endParaRPr lang="zh-CN" altLang="en-US" sz="1400" dirty="0"/>
                    </a:p>
                  </a:txBody>
                  <a:tcPr/>
                </a:tc>
                <a:tc>
                  <a:txBody>
                    <a:bodyPr/>
                    <a:p>
                      <a:r>
                        <a:rPr lang="zh-CN" altLang="en-US" sz="1400" dirty="0" smtClean="0"/>
                        <a:t>网络切片选择功能，选择为</a:t>
                      </a:r>
                      <a:r>
                        <a:rPr lang="en-US" altLang="zh-CN" sz="1400" dirty="0" smtClean="0"/>
                        <a:t>UE</a:t>
                      </a:r>
                      <a:r>
                        <a:rPr lang="zh-CN" altLang="en-US" sz="1400" dirty="0" smtClean="0"/>
                        <a:t>服务的一组网络切片实例</a:t>
                      </a:r>
                      <a:endParaRPr lang="zh-CN" altLang="en-US" sz="1400" dirty="0"/>
                    </a:p>
                  </a:txBody>
                  <a:tcPr/>
                </a:tc>
                <a:tc>
                  <a:txBody>
                    <a:bodyPr/>
                    <a:p>
                      <a:r>
                        <a:rPr lang="zh-CN" altLang="en-US" sz="1400" dirty="0" smtClean="0"/>
                        <a:t>无</a:t>
                      </a:r>
                      <a:endParaRPr lang="zh-CN" altLang="en-US" sz="1400" dirty="0"/>
                    </a:p>
                  </a:txBody>
                  <a:tcPr/>
                </a:tc>
              </a:tr>
            </a:tbl>
          </a:graphicData>
        </a:graphic>
      </p:graphicFrame>
      <p:sp>
        <p:nvSpPr>
          <p:cNvPr id="32" name="矩形 31"/>
          <p:cNvSpPr/>
          <p:nvPr/>
        </p:nvSpPr>
        <p:spPr bwMode="auto">
          <a:xfrm>
            <a:off x="6541751" y="1204068"/>
            <a:ext cx="3594233" cy="34438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pPr>
            <a:r>
              <a:rPr lang="zh-CN" altLang="en-US" sz="1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注：只是有助于理解，不代表功能的等同</a:t>
            </a:r>
            <a:endParaRPr kumimoji="0" lang="zh-CN" altLang="en-US"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endParaRPr>
          </a:p>
        </p:txBody>
      </p:sp>
    </p:spTree>
    <p:custDataLst>
      <p:tags r:id="rId2"/>
    </p:custData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object 2"/>
          <p:cNvSpPr txBox="1">
            <a:spLocks noGrp="1"/>
          </p:cNvSpPr>
          <p:nvPr/>
        </p:nvSpPr>
        <p:spPr>
          <a:xfrm>
            <a:off x="674370" y="386715"/>
            <a:ext cx="7610475" cy="443865"/>
          </a:xfrm>
          <a:prstGeom prst="rect">
            <a:avLst/>
          </a:prstGeom>
        </p:spPr>
        <p:txBody>
          <a:bodyPr vert="horz" wrap="square" lIns="0" tIns="13335" rIns="0" bIns="0" rtlCol="0">
            <a:spAutoFit/>
          </a:bodyPr>
          <a:lstStyle>
            <a:lvl1pPr>
              <a:defRPr sz="4800" b="0" i="0">
                <a:solidFill>
                  <a:schemeClr val="bg1"/>
                </a:solidFill>
                <a:latin typeface="微软雅黑" panose="020B0503020204020204" pitchFamily="34" charset="-122"/>
                <a:ea typeface="+mj-ea"/>
                <a:cs typeface="微软雅黑" panose="020B0503020204020204" pitchFamily="34" charset="-122"/>
              </a:defRPr>
            </a:lvl1pPr>
          </a:lstStyle>
          <a:p>
            <a:pPr marL="12700">
              <a:lnSpc>
                <a:spcPct val="100000"/>
              </a:lnSpc>
              <a:spcBef>
                <a:spcPts val="105"/>
              </a:spcBef>
            </a:pPr>
            <a:r>
              <a:rPr lang="zh-CN" sz="2800" b="1" dirty="0">
                <a:solidFill>
                  <a:srgbClr val="008ED2"/>
                </a:solidFill>
                <a:latin typeface="Calibri" panose="020F0502020204030204"/>
                <a:cs typeface="Calibri" panose="020F0502020204030204"/>
              </a:rPr>
              <a:t>知识点</a:t>
            </a:r>
            <a:r>
              <a:rPr lang="en-US" altLang="zh-CN" sz="2800" b="1" dirty="0">
                <a:solidFill>
                  <a:srgbClr val="008ED2"/>
                </a:solidFill>
                <a:latin typeface="Calibri" panose="020F0502020204030204"/>
                <a:cs typeface="Calibri" panose="020F0502020204030204"/>
              </a:rPr>
              <a:t>3-</a:t>
            </a:r>
            <a:r>
              <a:rPr sz="2800" b="1" dirty="0">
                <a:solidFill>
                  <a:srgbClr val="008ED2"/>
                </a:solidFill>
                <a:latin typeface="Calibri" panose="020F0502020204030204"/>
                <a:cs typeface="Calibri" panose="020F0502020204030204"/>
              </a:rPr>
              <a:t>5G</a:t>
            </a:r>
            <a:r>
              <a:rPr sz="2800" b="1" dirty="0">
                <a:solidFill>
                  <a:srgbClr val="008ED2"/>
                </a:solidFill>
                <a:latin typeface="微软雅黑" panose="020B0503020204020204" pitchFamily="34" charset="-122"/>
                <a:cs typeface="微软雅黑" panose="020B0503020204020204" pitchFamily="34" charset="-122"/>
              </a:rPr>
              <a:t>基站重构</a:t>
            </a:r>
            <a:r>
              <a:rPr sz="2800" b="1" spc="5" dirty="0">
                <a:solidFill>
                  <a:srgbClr val="008ED2"/>
                </a:solidFill>
                <a:latin typeface="微软雅黑" panose="020B0503020204020204" pitchFamily="34" charset="-122"/>
                <a:cs typeface="微软雅黑" panose="020B0503020204020204" pitchFamily="34" charset="-122"/>
              </a:rPr>
              <a:t>为</a:t>
            </a:r>
            <a:r>
              <a:rPr sz="2800" b="1" spc="-5" dirty="0">
                <a:solidFill>
                  <a:srgbClr val="008ED2"/>
                </a:solidFill>
                <a:latin typeface="Calibri" panose="020F0502020204030204"/>
                <a:cs typeface="Calibri" panose="020F0502020204030204"/>
              </a:rPr>
              <a:t>CU</a:t>
            </a:r>
            <a:r>
              <a:rPr sz="2800" b="1" dirty="0">
                <a:solidFill>
                  <a:srgbClr val="008ED2"/>
                </a:solidFill>
                <a:latin typeface="微软雅黑" panose="020B0503020204020204" pitchFamily="34" charset="-122"/>
                <a:cs typeface="微软雅黑" panose="020B0503020204020204" pitchFamily="34" charset="-122"/>
              </a:rPr>
              <a:t>和</a:t>
            </a:r>
            <a:r>
              <a:rPr sz="2800" b="1" spc="-5" dirty="0">
                <a:solidFill>
                  <a:srgbClr val="008ED2"/>
                </a:solidFill>
                <a:latin typeface="Calibri" panose="020F0502020204030204"/>
                <a:cs typeface="Calibri" panose="020F0502020204030204"/>
              </a:rPr>
              <a:t>DU</a:t>
            </a:r>
            <a:r>
              <a:rPr sz="2800" b="1" dirty="0">
                <a:solidFill>
                  <a:srgbClr val="008ED2"/>
                </a:solidFill>
                <a:latin typeface="微软雅黑" panose="020B0503020204020204" pitchFamily="34" charset="-122"/>
                <a:cs typeface="微软雅黑" panose="020B0503020204020204" pitchFamily="34" charset="-122"/>
              </a:rPr>
              <a:t>两个逻辑网元</a:t>
            </a:r>
            <a:endParaRPr sz="2800" b="1" dirty="0">
              <a:solidFill>
                <a:srgbClr val="008ED2"/>
              </a:solidFill>
              <a:latin typeface="微软雅黑" panose="020B0503020204020204" pitchFamily="34" charset="-122"/>
              <a:cs typeface="微软雅黑" panose="020B0503020204020204" pitchFamily="34" charset="-122"/>
            </a:endParaRPr>
          </a:p>
        </p:txBody>
      </p:sp>
      <p:sp>
        <p:nvSpPr>
          <p:cNvPr id="13" name="object 3"/>
          <p:cNvSpPr/>
          <p:nvPr/>
        </p:nvSpPr>
        <p:spPr>
          <a:xfrm>
            <a:off x="5556376" y="1497837"/>
            <a:ext cx="411480" cy="581025"/>
          </a:xfrm>
          <a:custGeom>
            <a:avLst/>
            <a:gdLst/>
            <a:ahLst/>
            <a:cxnLst/>
            <a:rect l="l" t="t" r="r" b="b"/>
            <a:pathLst>
              <a:path w="411479" h="581025">
                <a:moveTo>
                  <a:pt x="205740" y="0"/>
                </a:moveTo>
                <a:lnTo>
                  <a:pt x="0" y="290322"/>
                </a:lnTo>
                <a:lnTo>
                  <a:pt x="205740" y="580644"/>
                </a:lnTo>
                <a:lnTo>
                  <a:pt x="411480" y="290322"/>
                </a:lnTo>
                <a:lnTo>
                  <a:pt x="205740" y="0"/>
                </a:lnTo>
                <a:close/>
              </a:path>
            </a:pathLst>
          </a:custGeom>
          <a:solidFill>
            <a:srgbClr val="006FC0"/>
          </a:solidFill>
        </p:spPr>
        <p:txBody>
          <a:bodyPr wrap="square" lIns="0" tIns="0" rIns="0" bIns="0" rtlCol="0"/>
          <a:lstStyle/>
          <a:p/>
        </p:txBody>
      </p:sp>
      <p:sp>
        <p:nvSpPr>
          <p:cNvPr id="14" name="object 4"/>
          <p:cNvSpPr/>
          <p:nvPr/>
        </p:nvSpPr>
        <p:spPr>
          <a:xfrm>
            <a:off x="5583808" y="2723134"/>
            <a:ext cx="407034" cy="581025"/>
          </a:xfrm>
          <a:custGeom>
            <a:avLst/>
            <a:gdLst/>
            <a:ahLst/>
            <a:cxnLst/>
            <a:rect l="l" t="t" r="r" b="b"/>
            <a:pathLst>
              <a:path w="407035" h="581025">
                <a:moveTo>
                  <a:pt x="203453" y="0"/>
                </a:moveTo>
                <a:lnTo>
                  <a:pt x="0" y="290322"/>
                </a:lnTo>
                <a:lnTo>
                  <a:pt x="203453" y="580644"/>
                </a:lnTo>
                <a:lnTo>
                  <a:pt x="406908" y="290322"/>
                </a:lnTo>
                <a:lnTo>
                  <a:pt x="203453" y="0"/>
                </a:lnTo>
                <a:close/>
              </a:path>
            </a:pathLst>
          </a:custGeom>
          <a:solidFill>
            <a:srgbClr val="006FC0"/>
          </a:solidFill>
        </p:spPr>
        <p:txBody>
          <a:bodyPr wrap="square" lIns="0" tIns="0" rIns="0" bIns="0" rtlCol="0"/>
          <a:lstStyle/>
          <a:p/>
        </p:txBody>
      </p:sp>
      <p:sp>
        <p:nvSpPr>
          <p:cNvPr id="15" name="object 5"/>
          <p:cNvSpPr/>
          <p:nvPr/>
        </p:nvSpPr>
        <p:spPr>
          <a:xfrm>
            <a:off x="5606669" y="3994149"/>
            <a:ext cx="411480" cy="581025"/>
          </a:xfrm>
          <a:custGeom>
            <a:avLst/>
            <a:gdLst/>
            <a:ahLst/>
            <a:cxnLst/>
            <a:rect l="l" t="t" r="r" b="b"/>
            <a:pathLst>
              <a:path w="411479" h="581025">
                <a:moveTo>
                  <a:pt x="205739" y="0"/>
                </a:moveTo>
                <a:lnTo>
                  <a:pt x="0" y="290322"/>
                </a:lnTo>
                <a:lnTo>
                  <a:pt x="205739" y="580644"/>
                </a:lnTo>
                <a:lnTo>
                  <a:pt x="411479" y="290322"/>
                </a:lnTo>
                <a:lnTo>
                  <a:pt x="205739" y="0"/>
                </a:lnTo>
                <a:close/>
              </a:path>
            </a:pathLst>
          </a:custGeom>
          <a:solidFill>
            <a:srgbClr val="006FC0"/>
          </a:solidFill>
        </p:spPr>
        <p:txBody>
          <a:bodyPr wrap="square" lIns="0" tIns="0" rIns="0" bIns="0" rtlCol="0"/>
          <a:lstStyle/>
          <a:p/>
        </p:txBody>
      </p:sp>
      <p:sp>
        <p:nvSpPr>
          <p:cNvPr id="16" name="object 6"/>
          <p:cNvSpPr/>
          <p:nvPr/>
        </p:nvSpPr>
        <p:spPr>
          <a:xfrm>
            <a:off x="5951855" y="1783587"/>
            <a:ext cx="5439410" cy="0"/>
          </a:xfrm>
          <a:custGeom>
            <a:avLst/>
            <a:gdLst/>
            <a:ahLst/>
            <a:cxnLst/>
            <a:rect l="l" t="t" r="r" b="b"/>
            <a:pathLst>
              <a:path w="5439409">
                <a:moveTo>
                  <a:pt x="0" y="0"/>
                </a:moveTo>
                <a:lnTo>
                  <a:pt x="5439156" y="0"/>
                </a:lnTo>
              </a:path>
            </a:pathLst>
          </a:custGeom>
          <a:ln w="13716">
            <a:solidFill>
              <a:srgbClr val="0F243E"/>
            </a:solidFill>
          </a:ln>
        </p:spPr>
        <p:txBody>
          <a:bodyPr wrap="square" lIns="0" tIns="0" rIns="0" bIns="0" rtlCol="0"/>
          <a:lstStyle/>
          <a:p/>
        </p:txBody>
      </p:sp>
      <p:sp>
        <p:nvSpPr>
          <p:cNvPr id="17" name="object 7"/>
          <p:cNvSpPr/>
          <p:nvPr/>
        </p:nvSpPr>
        <p:spPr>
          <a:xfrm>
            <a:off x="6006719" y="4293616"/>
            <a:ext cx="5528945" cy="0"/>
          </a:xfrm>
          <a:custGeom>
            <a:avLst/>
            <a:gdLst/>
            <a:ahLst/>
            <a:cxnLst/>
            <a:rect l="l" t="t" r="r" b="b"/>
            <a:pathLst>
              <a:path w="5528945">
                <a:moveTo>
                  <a:pt x="0" y="0"/>
                </a:moveTo>
                <a:lnTo>
                  <a:pt x="5528437" y="0"/>
                </a:lnTo>
              </a:path>
            </a:pathLst>
          </a:custGeom>
          <a:ln w="13716">
            <a:solidFill>
              <a:srgbClr val="0F243E"/>
            </a:solidFill>
          </a:ln>
        </p:spPr>
        <p:txBody>
          <a:bodyPr wrap="square" lIns="0" tIns="0" rIns="0" bIns="0" rtlCol="0"/>
          <a:lstStyle/>
          <a:p/>
        </p:txBody>
      </p:sp>
      <p:sp>
        <p:nvSpPr>
          <p:cNvPr id="18" name="object 8"/>
          <p:cNvSpPr/>
          <p:nvPr/>
        </p:nvSpPr>
        <p:spPr>
          <a:xfrm>
            <a:off x="1007236" y="1744725"/>
            <a:ext cx="3602736" cy="4315968"/>
          </a:xfrm>
          <a:prstGeom prst="rect">
            <a:avLst/>
          </a:prstGeom>
          <a:blipFill>
            <a:blip r:embed="rId1" cstate="print"/>
            <a:stretch>
              <a:fillRect/>
            </a:stretch>
          </a:blipFill>
        </p:spPr>
        <p:txBody>
          <a:bodyPr wrap="square" lIns="0" tIns="0" rIns="0" bIns="0" rtlCol="0"/>
          <a:lstStyle/>
          <a:p/>
        </p:txBody>
      </p:sp>
      <p:sp>
        <p:nvSpPr>
          <p:cNvPr id="19" name="object 9"/>
          <p:cNvSpPr/>
          <p:nvPr/>
        </p:nvSpPr>
        <p:spPr>
          <a:xfrm>
            <a:off x="2991485" y="2800858"/>
            <a:ext cx="1842770" cy="1911350"/>
          </a:xfrm>
          <a:custGeom>
            <a:avLst/>
            <a:gdLst/>
            <a:ahLst/>
            <a:cxnLst/>
            <a:rect l="l" t="t" r="r" b="b"/>
            <a:pathLst>
              <a:path w="1842770" h="1911350">
                <a:moveTo>
                  <a:pt x="0" y="307086"/>
                </a:moveTo>
                <a:lnTo>
                  <a:pt x="3330" y="261719"/>
                </a:lnTo>
                <a:lnTo>
                  <a:pt x="13006" y="218415"/>
                </a:lnTo>
                <a:lnTo>
                  <a:pt x="28550" y="177649"/>
                </a:lnTo>
                <a:lnTo>
                  <a:pt x="49487" y="139898"/>
                </a:lnTo>
                <a:lnTo>
                  <a:pt x="75341" y="105636"/>
                </a:lnTo>
                <a:lnTo>
                  <a:pt x="105636" y="75341"/>
                </a:lnTo>
                <a:lnTo>
                  <a:pt x="139898" y="49487"/>
                </a:lnTo>
                <a:lnTo>
                  <a:pt x="177649" y="28550"/>
                </a:lnTo>
                <a:lnTo>
                  <a:pt x="218415" y="13006"/>
                </a:lnTo>
                <a:lnTo>
                  <a:pt x="261719" y="3330"/>
                </a:lnTo>
                <a:lnTo>
                  <a:pt x="307086" y="0"/>
                </a:lnTo>
                <a:lnTo>
                  <a:pt x="1535429" y="0"/>
                </a:lnTo>
                <a:lnTo>
                  <a:pt x="1580796" y="3330"/>
                </a:lnTo>
                <a:lnTo>
                  <a:pt x="1624100" y="13006"/>
                </a:lnTo>
                <a:lnTo>
                  <a:pt x="1664866" y="28550"/>
                </a:lnTo>
                <a:lnTo>
                  <a:pt x="1702617" y="49487"/>
                </a:lnTo>
                <a:lnTo>
                  <a:pt x="1736879" y="75341"/>
                </a:lnTo>
                <a:lnTo>
                  <a:pt x="1767174" y="105636"/>
                </a:lnTo>
                <a:lnTo>
                  <a:pt x="1793028" y="139898"/>
                </a:lnTo>
                <a:lnTo>
                  <a:pt x="1813965" y="177649"/>
                </a:lnTo>
                <a:lnTo>
                  <a:pt x="1829509" y="218415"/>
                </a:lnTo>
                <a:lnTo>
                  <a:pt x="1839185" y="261719"/>
                </a:lnTo>
                <a:lnTo>
                  <a:pt x="1842515" y="307086"/>
                </a:lnTo>
                <a:lnTo>
                  <a:pt x="1842515" y="1604010"/>
                </a:lnTo>
                <a:lnTo>
                  <a:pt x="1839185" y="1649376"/>
                </a:lnTo>
                <a:lnTo>
                  <a:pt x="1829509" y="1692680"/>
                </a:lnTo>
                <a:lnTo>
                  <a:pt x="1813965" y="1733446"/>
                </a:lnTo>
                <a:lnTo>
                  <a:pt x="1793028" y="1771197"/>
                </a:lnTo>
                <a:lnTo>
                  <a:pt x="1767174" y="1805459"/>
                </a:lnTo>
                <a:lnTo>
                  <a:pt x="1736879" y="1835754"/>
                </a:lnTo>
                <a:lnTo>
                  <a:pt x="1702617" y="1861608"/>
                </a:lnTo>
                <a:lnTo>
                  <a:pt x="1664866" y="1882545"/>
                </a:lnTo>
                <a:lnTo>
                  <a:pt x="1624100" y="1898089"/>
                </a:lnTo>
                <a:lnTo>
                  <a:pt x="1580796" y="1907765"/>
                </a:lnTo>
                <a:lnTo>
                  <a:pt x="1535429" y="1911095"/>
                </a:lnTo>
                <a:lnTo>
                  <a:pt x="307086" y="1911095"/>
                </a:lnTo>
                <a:lnTo>
                  <a:pt x="261719" y="1907765"/>
                </a:lnTo>
                <a:lnTo>
                  <a:pt x="218415" y="1898089"/>
                </a:lnTo>
                <a:lnTo>
                  <a:pt x="177649" y="1882545"/>
                </a:lnTo>
                <a:lnTo>
                  <a:pt x="139898" y="1861608"/>
                </a:lnTo>
                <a:lnTo>
                  <a:pt x="105636" y="1835754"/>
                </a:lnTo>
                <a:lnTo>
                  <a:pt x="75341" y="1805459"/>
                </a:lnTo>
                <a:lnTo>
                  <a:pt x="49487" y="1771197"/>
                </a:lnTo>
                <a:lnTo>
                  <a:pt x="28550" y="1733446"/>
                </a:lnTo>
                <a:lnTo>
                  <a:pt x="13006" y="1692680"/>
                </a:lnTo>
                <a:lnTo>
                  <a:pt x="3330" y="1649376"/>
                </a:lnTo>
                <a:lnTo>
                  <a:pt x="0" y="1604010"/>
                </a:lnTo>
                <a:lnTo>
                  <a:pt x="0" y="307086"/>
                </a:lnTo>
                <a:close/>
              </a:path>
            </a:pathLst>
          </a:custGeom>
          <a:ln w="18288">
            <a:solidFill>
              <a:srgbClr val="FF0000"/>
            </a:solidFill>
            <a:prstDash val="sysDash"/>
          </a:ln>
        </p:spPr>
        <p:txBody>
          <a:bodyPr wrap="square" lIns="0" tIns="0" rIns="0" bIns="0" rtlCol="0"/>
          <a:lstStyle/>
          <a:p/>
        </p:txBody>
      </p:sp>
      <p:sp>
        <p:nvSpPr>
          <p:cNvPr id="20" name="object 10"/>
          <p:cNvSpPr/>
          <p:nvPr/>
        </p:nvSpPr>
        <p:spPr>
          <a:xfrm>
            <a:off x="5606669" y="5594349"/>
            <a:ext cx="411480" cy="585470"/>
          </a:xfrm>
          <a:custGeom>
            <a:avLst/>
            <a:gdLst/>
            <a:ahLst/>
            <a:cxnLst/>
            <a:rect l="l" t="t" r="r" b="b"/>
            <a:pathLst>
              <a:path w="411479" h="585470">
                <a:moveTo>
                  <a:pt x="205739" y="0"/>
                </a:moveTo>
                <a:lnTo>
                  <a:pt x="0" y="292608"/>
                </a:lnTo>
                <a:lnTo>
                  <a:pt x="205739" y="585216"/>
                </a:lnTo>
                <a:lnTo>
                  <a:pt x="411479" y="292608"/>
                </a:lnTo>
                <a:lnTo>
                  <a:pt x="205739" y="0"/>
                </a:lnTo>
                <a:close/>
              </a:path>
            </a:pathLst>
          </a:custGeom>
          <a:solidFill>
            <a:srgbClr val="006FC0"/>
          </a:solidFill>
        </p:spPr>
        <p:txBody>
          <a:bodyPr wrap="square" lIns="0" tIns="0" rIns="0" bIns="0" rtlCol="0"/>
          <a:lstStyle/>
          <a:p/>
        </p:txBody>
      </p:sp>
      <p:sp>
        <p:nvSpPr>
          <p:cNvPr id="21" name="object 11"/>
          <p:cNvSpPr txBox="1"/>
          <p:nvPr/>
        </p:nvSpPr>
        <p:spPr>
          <a:xfrm>
            <a:off x="5980302" y="1339799"/>
            <a:ext cx="5650865" cy="4857115"/>
          </a:xfrm>
          <a:prstGeom prst="rect">
            <a:avLst/>
          </a:prstGeom>
        </p:spPr>
        <p:txBody>
          <a:bodyPr vert="horz" wrap="square" lIns="0" tIns="15875" rIns="0" bIns="0" rtlCol="0">
            <a:spAutoFit/>
          </a:bodyPr>
          <a:lstStyle/>
          <a:p>
            <a:pPr marL="21590">
              <a:lnSpc>
                <a:spcPct val="100000"/>
              </a:lnSpc>
              <a:spcBef>
                <a:spcPts val="125"/>
              </a:spcBef>
            </a:pPr>
            <a:r>
              <a:rPr sz="1850" b="1" dirty="0">
                <a:latin typeface="Calibri" panose="020F0502020204030204"/>
                <a:cs typeface="Calibri" panose="020F0502020204030204"/>
              </a:rPr>
              <a:t>5G</a:t>
            </a:r>
            <a:r>
              <a:rPr sz="1850" b="1" spc="15" dirty="0">
                <a:latin typeface="微软雅黑" panose="020B0503020204020204" pitchFamily="34" charset="-122"/>
                <a:cs typeface="微软雅黑" panose="020B0503020204020204" pitchFamily="34" charset="-122"/>
              </a:rPr>
              <a:t>的基站功能重构：</a:t>
            </a:r>
            <a:endParaRPr sz="1850">
              <a:latin typeface="微软雅黑" panose="020B0503020204020204" pitchFamily="34" charset="-122"/>
              <a:cs typeface="微软雅黑" panose="020B0503020204020204" pitchFamily="34" charset="-122"/>
            </a:endParaRPr>
          </a:p>
          <a:p>
            <a:pPr>
              <a:lnSpc>
                <a:spcPct val="100000"/>
              </a:lnSpc>
              <a:spcBef>
                <a:spcPts val="25"/>
              </a:spcBef>
            </a:pPr>
            <a:endParaRPr sz="1250">
              <a:latin typeface="微软雅黑" panose="020B0503020204020204" pitchFamily="34" charset="-122"/>
              <a:cs typeface="微软雅黑" panose="020B0503020204020204" pitchFamily="34" charset="-122"/>
            </a:endParaRPr>
          </a:p>
          <a:p>
            <a:pPr marL="16510">
              <a:lnSpc>
                <a:spcPct val="100000"/>
              </a:lnSpc>
            </a:pPr>
            <a:r>
              <a:rPr sz="1550" spc="10" dirty="0">
                <a:latin typeface="Calibri" panose="020F0502020204030204"/>
                <a:cs typeface="Calibri" panose="020F0502020204030204"/>
              </a:rPr>
              <a:t>5G</a:t>
            </a:r>
            <a:r>
              <a:rPr sz="1550" spc="30" dirty="0">
                <a:latin typeface="微软雅黑" panose="020B0503020204020204" pitchFamily="34" charset="-122"/>
                <a:cs typeface="微软雅黑" panose="020B0503020204020204" pitchFamily="34" charset="-122"/>
              </a:rPr>
              <a:t>的基站功能重构</a:t>
            </a:r>
            <a:r>
              <a:rPr sz="1550" spc="35" dirty="0">
                <a:latin typeface="微软雅黑" panose="020B0503020204020204" pitchFamily="34" charset="-122"/>
                <a:cs typeface="微软雅黑" panose="020B0503020204020204" pitchFamily="34" charset="-122"/>
              </a:rPr>
              <a:t>为</a:t>
            </a:r>
            <a:r>
              <a:rPr sz="1550" spc="20" dirty="0">
                <a:latin typeface="Calibri" panose="020F0502020204030204"/>
                <a:cs typeface="Calibri" panose="020F0502020204030204"/>
              </a:rPr>
              <a:t>CU</a:t>
            </a:r>
            <a:r>
              <a:rPr sz="1550" spc="30" dirty="0">
                <a:latin typeface="微软雅黑" panose="020B0503020204020204" pitchFamily="34" charset="-122"/>
                <a:cs typeface="微软雅黑" panose="020B0503020204020204" pitchFamily="34" charset="-122"/>
              </a:rPr>
              <a:t>和</a:t>
            </a:r>
            <a:r>
              <a:rPr sz="1550" spc="30" dirty="0">
                <a:latin typeface="Calibri" panose="020F0502020204030204"/>
                <a:cs typeface="Calibri" panose="020F0502020204030204"/>
              </a:rPr>
              <a:t>DU</a:t>
            </a:r>
            <a:r>
              <a:rPr sz="1550" spc="60" dirty="0">
                <a:latin typeface="微软雅黑" panose="020B0503020204020204" pitchFamily="34" charset="-122"/>
                <a:cs typeface="微软雅黑" panose="020B0503020204020204" pitchFamily="34" charset="-122"/>
              </a:rPr>
              <a:t>两</a:t>
            </a:r>
            <a:r>
              <a:rPr sz="1550" spc="30" dirty="0">
                <a:latin typeface="微软雅黑" panose="020B0503020204020204" pitchFamily="34" charset="-122"/>
                <a:cs typeface="微软雅黑" panose="020B0503020204020204" pitchFamily="34" charset="-122"/>
              </a:rPr>
              <a:t>个功</a:t>
            </a:r>
            <a:r>
              <a:rPr sz="1550" spc="60" dirty="0">
                <a:latin typeface="微软雅黑" panose="020B0503020204020204" pitchFamily="34" charset="-122"/>
                <a:cs typeface="微软雅黑" panose="020B0503020204020204" pitchFamily="34" charset="-122"/>
              </a:rPr>
              <a:t>能</a:t>
            </a:r>
            <a:r>
              <a:rPr sz="1550" spc="30" dirty="0">
                <a:latin typeface="微软雅黑" panose="020B0503020204020204" pitchFamily="34" charset="-122"/>
                <a:cs typeface="微软雅黑" panose="020B0503020204020204" pitchFamily="34" charset="-122"/>
              </a:rPr>
              <a:t>实</a:t>
            </a:r>
            <a:r>
              <a:rPr sz="1550" spc="60" dirty="0">
                <a:latin typeface="微软雅黑" panose="020B0503020204020204" pitchFamily="34" charset="-122"/>
                <a:cs typeface="微软雅黑" panose="020B0503020204020204" pitchFamily="34" charset="-122"/>
              </a:rPr>
              <a:t>体</a:t>
            </a:r>
            <a:r>
              <a:rPr sz="1550" spc="35" dirty="0">
                <a:latin typeface="微软雅黑" panose="020B0503020204020204" pitchFamily="34" charset="-122"/>
                <a:cs typeface="微软雅黑" panose="020B0503020204020204" pitchFamily="34" charset="-122"/>
              </a:rPr>
              <a:t>。</a:t>
            </a:r>
            <a:r>
              <a:rPr sz="1550" spc="20" dirty="0">
                <a:latin typeface="Calibri" panose="020F0502020204030204"/>
                <a:cs typeface="Calibri" panose="020F0502020204030204"/>
              </a:rPr>
              <a:t>CU</a:t>
            </a:r>
            <a:r>
              <a:rPr sz="1550" spc="65" dirty="0">
                <a:latin typeface="微软雅黑" panose="020B0503020204020204" pitchFamily="34" charset="-122"/>
                <a:cs typeface="微软雅黑" panose="020B0503020204020204" pitchFamily="34" charset="-122"/>
              </a:rPr>
              <a:t>与</a:t>
            </a:r>
            <a:r>
              <a:rPr sz="1550" spc="30" dirty="0">
                <a:latin typeface="Calibri" panose="020F0502020204030204"/>
                <a:cs typeface="Calibri" panose="020F0502020204030204"/>
              </a:rPr>
              <a:t>DU</a:t>
            </a:r>
            <a:r>
              <a:rPr sz="1550" spc="30" dirty="0">
                <a:latin typeface="微软雅黑" panose="020B0503020204020204" pitchFamily="34" charset="-122"/>
                <a:cs typeface="微软雅黑" panose="020B0503020204020204" pitchFamily="34" charset="-122"/>
              </a:rPr>
              <a:t>功能</a:t>
            </a:r>
            <a:endParaRPr sz="1550">
              <a:latin typeface="微软雅黑" panose="020B0503020204020204" pitchFamily="34" charset="-122"/>
              <a:cs typeface="微软雅黑" panose="020B0503020204020204" pitchFamily="34" charset="-122"/>
            </a:endParaRPr>
          </a:p>
          <a:p>
            <a:pPr marL="16510">
              <a:lnSpc>
                <a:spcPct val="100000"/>
              </a:lnSpc>
              <a:spcBef>
                <a:spcPts val="1020"/>
              </a:spcBef>
            </a:pPr>
            <a:r>
              <a:rPr sz="1550" spc="30" dirty="0">
                <a:latin typeface="微软雅黑" panose="020B0503020204020204" pitchFamily="34" charset="-122"/>
                <a:cs typeface="微软雅黑" panose="020B0503020204020204" pitchFamily="34" charset="-122"/>
              </a:rPr>
              <a:t>的切分以处理内容的实时</a:t>
            </a:r>
            <a:r>
              <a:rPr sz="1550" spc="65" dirty="0">
                <a:latin typeface="微软雅黑" panose="020B0503020204020204" pitchFamily="34" charset="-122"/>
                <a:cs typeface="微软雅黑" panose="020B0503020204020204" pitchFamily="34" charset="-122"/>
              </a:rPr>
              <a:t>性</a:t>
            </a:r>
            <a:r>
              <a:rPr sz="1550" spc="30" dirty="0">
                <a:latin typeface="微软雅黑" panose="020B0503020204020204" pitchFamily="34" charset="-122"/>
                <a:cs typeface="微软雅黑" panose="020B0503020204020204" pitchFamily="34" charset="-122"/>
              </a:rPr>
              <a:t>进</a:t>
            </a:r>
            <a:r>
              <a:rPr sz="1550" spc="65" dirty="0">
                <a:latin typeface="微软雅黑" panose="020B0503020204020204" pitchFamily="34" charset="-122"/>
                <a:cs typeface="微软雅黑" panose="020B0503020204020204" pitchFamily="34" charset="-122"/>
              </a:rPr>
              <a:t>行</a:t>
            </a:r>
            <a:r>
              <a:rPr sz="1550" spc="30" dirty="0">
                <a:latin typeface="微软雅黑" panose="020B0503020204020204" pitchFamily="34" charset="-122"/>
                <a:cs typeface="微软雅黑" panose="020B0503020204020204" pitchFamily="34" charset="-122"/>
              </a:rPr>
              <a:t>区</a:t>
            </a:r>
            <a:r>
              <a:rPr sz="1550" spc="65" dirty="0">
                <a:latin typeface="微软雅黑" panose="020B0503020204020204" pitchFamily="34" charset="-122"/>
                <a:cs typeface="微软雅黑" panose="020B0503020204020204" pitchFamily="34" charset="-122"/>
              </a:rPr>
              <a:t>分</a:t>
            </a:r>
            <a:r>
              <a:rPr sz="1550" spc="35" dirty="0">
                <a:latin typeface="微软雅黑" panose="020B0503020204020204" pitchFamily="34" charset="-122"/>
                <a:cs typeface="微软雅黑" panose="020B0503020204020204" pitchFamily="34" charset="-122"/>
              </a:rPr>
              <a:t>。</a:t>
            </a:r>
            <a:endParaRPr sz="1550">
              <a:latin typeface="微软雅黑" panose="020B0503020204020204" pitchFamily="34" charset="-122"/>
              <a:cs typeface="微软雅黑" panose="020B0503020204020204" pitchFamily="34" charset="-122"/>
            </a:endParaRPr>
          </a:p>
          <a:p>
            <a:pPr marL="12700">
              <a:lnSpc>
                <a:spcPct val="100000"/>
              </a:lnSpc>
              <a:spcBef>
                <a:spcPts val="1320"/>
              </a:spcBef>
              <a:tabLst>
                <a:tab pos="5535295" algn="l"/>
              </a:tabLst>
            </a:pPr>
            <a:r>
              <a:rPr sz="1850" b="1" u="heavy" spc="5" dirty="0">
                <a:uFill>
                  <a:solidFill>
                    <a:srgbClr val="0F243E"/>
                  </a:solidFill>
                </a:uFill>
                <a:latin typeface="Arial" panose="020B0604020202020204"/>
                <a:cs typeface="Arial" panose="020B0604020202020204"/>
              </a:rPr>
              <a:t> </a:t>
            </a:r>
            <a:r>
              <a:rPr sz="1850" b="1" u="heavy" spc="-225" dirty="0">
                <a:uFill>
                  <a:solidFill>
                    <a:srgbClr val="0F243E"/>
                  </a:solidFill>
                </a:uFill>
                <a:latin typeface="Arial" panose="020B0604020202020204"/>
                <a:cs typeface="Arial" panose="020B0604020202020204"/>
              </a:rPr>
              <a:t> </a:t>
            </a:r>
            <a:r>
              <a:rPr sz="1850" b="1" u="heavy" spc="25" dirty="0">
                <a:uFill>
                  <a:solidFill>
                    <a:srgbClr val="0F243E"/>
                  </a:solidFill>
                </a:uFill>
                <a:latin typeface="Arial" panose="020B0604020202020204"/>
                <a:cs typeface="Arial" panose="020B0604020202020204"/>
              </a:rPr>
              <a:t>CU</a:t>
            </a:r>
            <a:r>
              <a:rPr lang="zh-CN" sz="1850" b="1" u="heavy" spc="25" dirty="0">
                <a:uFill>
                  <a:solidFill>
                    <a:srgbClr val="0F243E"/>
                  </a:solidFill>
                </a:uFill>
                <a:latin typeface="Arial" panose="020B0604020202020204"/>
                <a:cs typeface="Arial" panose="020B0604020202020204"/>
              </a:rPr>
              <a:t>（集中控制单元）</a:t>
            </a:r>
            <a:r>
              <a:rPr sz="1850" b="1" u="heavy" spc="25" dirty="0">
                <a:uFill>
                  <a:solidFill>
                    <a:srgbClr val="0F243E"/>
                  </a:solidFill>
                </a:uFill>
                <a:latin typeface="微软雅黑" panose="020B0503020204020204" pitchFamily="34" charset="-122"/>
                <a:cs typeface="微软雅黑" panose="020B0503020204020204" pitchFamily="34" charset="-122"/>
              </a:rPr>
              <a:t>	</a:t>
            </a:r>
            <a:endParaRPr sz="1850">
              <a:latin typeface="微软雅黑" panose="020B0503020204020204" pitchFamily="34" charset="-122"/>
              <a:cs typeface="微软雅黑" panose="020B0503020204020204" pitchFamily="34" charset="-122"/>
            </a:endParaRPr>
          </a:p>
          <a:p>
            <a:pPr marL="100330">
              <a:lnSpc>
                <a:spcPct val="100000"/>
              </a:lnSpc>
              <a:spcBef>
                <a:spcPts val="1565"/>
              </a:spcBef>
            </a:pPr>
            <a:r>
              <a:rPr sz="1550" spc="5" dirty="0">
                <a:latin typeface="Calibri" panose="020F0502020204030204"/>
                <a:cs typeface="Calibri" panose="020F0502020204030204"/>
              </a:rPr>
              <a:t>CU(Centralized</a:t>
            </a:r>
            <a:r>
              <a:rPr sz="1550" spc="80" dirty="0">
                <a:latin typeface="Calibri" panose="020F0502020204030204"/>
                <a:cs typeface="Calibri" panose="020F0502020204030204"/>
              </a:rPr>
              <a:t> </a:t>
            </a:r>
            <a:r>
              <a:rPr sz="1550" spc="20" dirty="0">
                <a:latin typeface="Calibri" panose="020F0502020204030204"/>
                <a:cs typeface="Calibri" panose="020F0502020204030204"/>
              </a:rPr>
              <a:t>Unit)</a:t>
            </a:r>
            <a:r>
              <a:rPr sz="1550" spc="20" dirty="0">
                <a:latin typeface="微软雅黑" panose="020B0503020204020204" pitchFamily="34" charset="-122"/>
                <a:cs typeface="微软雅黑" panose="020B0503020204020204" pitchFamily="34" charset="-122"/>
              </a:rPr>
              <a:t>：</a:t>
            </a:r>
            <a:r>
              <a:rPr sz="1550" spc="30" dirty="0">
                <a:latin typeface="微软雅黑" panose="020B0503020204020204" pitchFamily="34" charset="-122"/>
                <a:cs typeface="微软雅黑" panose="020B0503020204020204" pitchFamily="34" charset="-122"/>
              </a:rPr>
              <a:t>主</a:t>
            </a:r>
            <a:r>
              <a:rPr sz="1550" spc="60" dirty="0">
                <a:latin typeface="微软雅黑" panose="020B0503020204020204" pitchFamily="34" charset="-122"/>
                <a:cs typeface="微软雅黑" panose="020B0503020204020204" pitchFamily="34" charset="-122"/>
              </a:rPr>
              <a:t>要</a:t>
            </a:r>
            <a:r>
              <a:rPr sz="1550" spc="30" dirty="0">
                <a:latin typeface="微软雅黑" panose="020B0503020204020204" pitchFamily="34" charset="-122"/>
                <a:cs typeface="微软雅黑" panose="020B0503020204020204" pitchFamily="34" charset="-122"/>
              </a:rPr>
              <a:t>包</a:t>
            </a:r>
            <a:r>
              <a:rPr sz="1550" spc="35" dirty="0">
                <a:latin typeface="微软雅黑" panose="020B0503020204020204" pitchFamily="34" charset="-122"/>
                <a:cs typeface="微软雅黑" panose="020B0503020204020204" pitchFamily="34" charset="-122"/>
              </a:rPr>
              <a:t>括</a:t>
            </a:r>
            <a:r>
              <a:rPr sz="1550" b="1" spc="60" dirty="0">
                <a:latin typeface="微软雅黑" panose="020B0503020204020204" pitchFamily="34" charset="-122"/>
                <a:cs typeface="微软雅黑" panose="020B0503020204020204" pitchFamily="34" charset="-122"/>
              </a:rPr>
              <a:t>非</a:t>
            </a:r>
            <a:r>
              <a:rPr sz="1550" b="1" spc="30" dirty="0">
                <a:latin typeface="微软雅黑" panose="020B0503020204020204" pitchFamily="34" charset="-122"/>
                <a:cs typeface="微软雅黑" panose="020B0503020204020204" pitchFamily="34" charset="-122"/>
              </a:rPr>
              <a:t>实</a:t>
            </a:r>
            <a:r>
              <a:rPr sz="1550" b="1" spc="65" dirty="0">
                <a:latin typeface="微软雅黑" panose="020B0503020204020204" pitchFamily="34" charset="-122"/>
                <a:cs typeface="微软雅黑" panose="020B0503020204020204" pitchFamily="34" charset="-122"/>
              </a:rPr>
              <a:t>时</a:t>
            </a:r>
            <a:r>
              <a:rPr sz="1550" spc="30" dirty="0">
                <a:latin typeface="微软雅黑" panose="020B0503020204020204" pitchFamily="34" charset="-122"/>
                <a:cs typeface="微软雅黑" panose="020B0503020204020204" pitchFamily="34" charset="-122"/>
              </a:rPr>
              <a:t>的</a:t>
            </a:r>
            <a:r>
              <a:rPr sz="1550" spc="60" dirty="0">
                <a:latin typeface="微软雅黑" panose="020B0503020204020204" pitchFamily="34" charset="-122"/>
                <a:cs typeface="微软雅黑" panose="020B0503020204020204" pitchFamily="34" charset="-122"/>
              </a:rPr>
              <a:t>无</a:t>
            </a:r>
            <a:r>
              <a:rPr sz="1550" spc="30" dirty="0">
                <a:latin typeface="微软雅黑" panose="020B0503020204020204" pitchFamily="34" charset="-122"/>
                <a:cs typeface="微软雅黑" panose="020B0503020204020204" pitchFamily="34" charset="-122"/>
              </a:rPr>
              <a:t>线</a:t>
            </a:r>
            <a:r>
              <a:rPr sz="1550" spc="60" dirty="0">
                <a:latin typeface="微软雅黑" panose="020B0503020204020204" pitchFamily="34" charset="-122"/>
                <a:cs typeface="微软雅黑" panose="020B0503020204020204" pitchFamily="34" charset="-122"/>
              </a:rPr>
              <a:t>高</a:t>
            </a:r>
            <a:r>
              <a:rPr sz="1550" spc="30" dirty="0">
                <a:latin typeface="微软雅黑" panose="020B0503020204020204" pitchFamily="34" charset="-122"/>
                <a:cs typeface="微软雅黑" panose="020B0503020204020204" pitchFamily="34" charset="-122"/>
              </a:rPr>
              <a:t>层</a:t>
            </a:r>
            <a:r>
              <a:rPr sz="1550" spc="60" dirty="0">
                <a:latin typeface="微软雅黑" panose="020B0503020204020204" pitchFamily="34" charset="-122"/>
                <a:cs typeface="微软雅黑" panose="020B0503020204020204" pitchFamily="34" charset="-122"/>
              </a:rPr>
              <a:t>协</a:t>
            </a:r>
            <a:r>
              <a:rPr sz="1550" spc="30" dirty="0">
                <a:latin typeface="微软雅黑" panose="020B0503020204020204" pitchFamily="34" charset="-122"/>
                <a:cs typeface="微软雅黑" panose="020B0503020204020204" pitchFamily="34" charset="-122"/>
              </a:rPr>
              <a:t>议栈</a:t>
            </a:r>
            <a:r>
              <a:rPr sz="1550" spc="60" dirty="0">
                <a:latin typeface="微软雅黑" panose="020B0503020204020204" pitchFamily="34" charset="-122"/>
                <a:cs typeface="微软雅黑" panose="020B0503020204020204" pitchFamily="34" charset="-122"/>
              </a:rPr>
              <a:t>功</a:t>
            </a:r>
            <a:r>
              <a:rPr sz="1550" spc="30" dirty="0">
                <a:latin typeface="微软雅黑" panose="020B0503020204020204" pitchFamily="34" charset="-122"/>
                <a:cs typeface="微软雅黑" panose="020B0503020204020204" pitchFamily="34" charset="-122"/>
              </a:rPr>
              <a:t>能，</a:t>
            </a:r>
            <a:endParaRPr sz="1550">
              <a:latin typeface="微软雅黑" panose="020B0503020204020204" pitchFamily="34" charset="-122"/>
              <a:cs typeface="微软雅黑" panose="020B0503020204020204" pitchFamily="34" charset="-122"/>
            </a:endParaRPr>
          </a:p>
          <a:p>
            <a:pPr marL="100330">
              <a:lnSpc>
                <a:spcPct val="100000"/>
              </a:lnSpc>
              <a:spcBef>
                <a:spcPts val="1020"/>
              </a:spcBef>
            </a:pPr>
            <a:r>
              <a:rPr sz="1550" spc="30" dirty="0">
                <a:latin typeface="微软雅黑" panose="020B0503020204020204" pitchFamily="34" charset="-122"/>
                <a:cs typeface="微软雅黑" panose="020B0503020204020204" pitchFamily="34" charset="-122"/>
              </a:rPr>
              <a:t>同时也支持部分核心网功</a:t>
            </a:r>
            <a:r>
              <a:rPr sz="1550" spc="65" dirty="0">
                <a:latin typeface="微软雅黑" panose="020B0503020204020204" pitchFamily="34" charset="-122"/>
                <a:cs typeface="微软雅黑" panose="020B0503020204020204" pitchFamily="34" charset="-122"/>
              </a:rPr>
              <a:t>能</a:t>
            </a:r>
            <a:r>
              <a:rPr sz="1550" spc="30" dirty="0">
                <a:latin typeface="微软雅黑" panose="020B0503020204020204" pitchFamily="34" charset="-122"/>
                <a:cs typeface="微软雅黑" panose="020B0503020204020204" pitchFamily="34" charset="-122"/>
              </a:rPr>
              <a:t>下</a:t>
            </a:r>
            <a:r>
              <a:rPr sz="1550" spc="65" dirty="0">
                <a:latin typeface="微软雅黑" panose="020B0503020204020204" pitchFamily="34" charset="-122"/>
                <a:cs typeface="微软雅黑" panose="020B0503020204020204" pitchFamily="34" charset="-122"/>
              </a:rPr>
              <a:t>沉</a:t>
            </a:r>
            <a:r>
              <a:rPr sz="1550" spc="30" dirty="0">
                <a:latin typeface="微软雅黑" panose="020B0503020204020204" pitchFamily="34" charset="-122"/>
                <a:cs typeface="微软雅黑" panose="020B0503020204020204" pitchFamily="34" charset="-122"/>
              </a:rPr>
              <a:t>和</a:t>
            </a:r>
            <a:r>
              <a:rPr sz="1550" spc="65" dirty="0">
                <a:latin typeface="微软雅黑" panose="020B0503020204020204" pitchFamily="34" charset="-122"/>
                <a:cs typeface="微软雅黑" panose="020B0503020204020204" pitchFamily="34" charset="-122"/>
              </a:rPr>
              <a:t>边</a:t>
            </a:r>
            <a:r>
              <a:rPr sz="1550" spc="30" dirty="0">
                <a:latin typeface="微软雅黑" panose="020B0503020204020204" pitchFamily="34" charset="-122"/>
                <a:cs typeface="微软雅黑" panose="020B0503020204020204" pitchFamily="34" charset="-122"/>
              </a:rPr>
              <a:t>缘应</a:t>
            </a:r>
            <a:r>
              <a:rPr sz="1550" spc="65" dirty="0">
                <a:latin typeface="微软雅黑" panose="020B0503020204020204" pitchFamily="34" charset="-122"/>
                <a:cs typeface="微软雅黑" panose="020B0503020204020204" pitchFamily="34" charset="-122"/>
              </a:rPr>
              <a:t>用</a:t>
            </a:r>
            <a:r>
              <a:rPr sz="1550" spc="30" dirty="0">
                <a:latin typeface="微软雅黑" panose="020B0503020204020204" pitchFamily="34" charset="-122"/>
                <a:cs typeface="微软雅黑" panose="020B0503020204020204" pitchFamily="34" charset="-122"/>
              </a:rPr>
              <a:t>业</a:t>
            </a:r>
            <a:r>
              <a:rPr sz="1550" spc="65" dirty="0">
                <a:latin typeface="微软雅黑" panose="020B0503020204020204" pitchFamily="34" charset="-122"/>
                <a:cs typeface="微软雅黑" panose="020B0503020204020204" pitchFamily="34" charset="-122"/>
              </a:rPr>
              <a:t>务</a:t>
            </a:r>
            <a:r>
              <a:rPr sz="1550" spc="30" dirty="0">
                <a:latin typeface="微软雅黑" panose="020B0503020204020204" pitchFamily="34" charset="-122"/>
                <a:cs typeface="微软雅黑" panose="020B0503020204020204" pitchFamily="34" charset="-122"/>
              </a:rPr>
              <a:t>的</a:t>
            </a:r>
            <a:r>
              <a:rPr sz="1550" spc="65" dirty="0">
                <a:latin typeface="微软雅黑" panose="020B0503020204020204" pitchFamily="34" charset="-122"/>
                <a:cs typeface="微软雅黑" panose="020B0503020204020204" pitchFamily="34" charset="-122"/>
              </a:rPr>
              <a:t>部</a:t>
            </a:r>
            <a:r>
              <a:rPr sz="1550" spc="35" dirty="0">
                <a:latin typeface="微软雅黑" panose="020B0503020204020204" pitchFamily="34" charset="-122"/>
                <a:cs typeface="微软雅黑" panose="020B0503020204020204" pitchFamily="34" charset="-122"/>
              </a:rPr>
              <a:t>署</a:t>
            </a:r>
            <a:endParaRPr sz="1550">
              <a:latin typeface="微软雅黑" panose="020B0503020204020204" pitchFamily="34" charset="-122"/>
              <a:cs typeface="微软雅黑" panose="020B0503020204020204" pitchFamily="34" charset="-122"/>
            </a:endParaRPr>
          </a:p>
          <a:p>
            <a:pPr marL="131445">
              <a:lnSpc>
                <a:spcPct val="100000"/>
              </a:lnSpc>
              <a:spcBef>
                <a:spcPts val="1125"/>
              </a:spcBef>
            </a:pPr>
            <a:r>
              <a:rPr sz="1850" b="1" spc="25" dirty="0">
                <a:latin typeface="Arial" panose="020B0604020202020204"/>
                <a:cs typeface="Arial" panose="020B0604020202020204"/>
              </a:rPr>
              <a:t>DU</a:t>
            </a:r>
            <a:r>
              <a:rPr sz="1850" b="1" spc="25" dirty="0">
                <a:latin typeface="微软雅黑" panose="020B0503020204020204" pitchFamily="34" charset="-122"/>
                <a:cs typeface="微软雅黑" panose="020B0503020204020204" pitchFamily="34" charset="-122"/>
              </a:rPr>
              <a:t>：</a:t>
            </a:r>
            <a:r>
              <a:rPr lang="zh-CN" sz="1850" b="1" spc="25" dirty="0">
                <a:latin typeface="微软雅黑" panose="020B0503020204020204" pitchFamily="34" charset="-122"/>
                <a:cs typeface="微软雅黑" panose="020B0503020204020204" pitchFamily="34" charset="-122"/>
              </a:rPr>
              <a:t>（分布单元）</a:t>
            </a:r>
            <a:endParaRPr sz="1850">
              <a:latin typeface="微软雅黑" panose="020B0503020204020204" pitchFamily="34" charset="-122"/>
              <a:cs typeface="微软雅黑" panose="020B0503020204020204" pitchFamily="34" charset="-122"/>
            </a:endParaRPr>
          </a:p>
          <a:p>
            <a:pPr marL="21590" marR="128270" algn="just">
              <a:lnSpc>
                <a:spcPct val="155000"/>
              </a:lnSpc>
              <a:spcBef>
                <a:spcPts val="580"/>
              </a:spcBef>
            </a:pPr>
            <a:r>
              <a:rPr sz="1550" spc="5" dirty="0">
                <a:latin typeface="Calibri" panose="020F0502020204030204"/>
                <a:cs typeface="Calibri" panose="020F0502020204030204"/>
              </a:rPr>
              <a:t>DU(Distributed</a:t>
            </a:r>
            <a:r>
              <a:rPr sz="1550" spc="140" dirty="0">
                <a:latin typeface="Calibri" panose="020F0502020204030204"/>
                <a:cs typeface="Calibri" panose="020F0502020204030204"/>
              </a:rPr>
              <a:t> </a:t>
            </a:r>
            <a:r>
              <a:rPr sz="1550" spc="10" dirty="0">
                <a:latin typeface="Calibri" panose="020F0502020204030204"/>
                <a:cs typeface="Calibri" panose="020F0502020204030204"/>
              </a:rPr>
              <a:t>Unit):</a:t>
            </a:r>
            <a:r>
              <a:rPr sz="1550" spc="30" dirty="0">
                <a:latin typeface="微软雅黑" panose="020B0503020204020204" pitchFamily="34" charset="-122"/>
                <a:cs typeface="微软雅黑" panose="020B0503020204020204" pitchFamily="34" charset="-122"/>
              </a:rPr>
              <a:t>主要处理物理层功能</a:t>
            </a:r>
            <a:r>
              <a:rPr sz="1550" spc="60" dirty="0">
                <a:latin typeface="微软雅黑" panose="020B0503020204020204" pitchFamily="34" charset="-122"/>
                <a:cs typeface="微软雅黑" panose="020B0503020204020204" pitchFamily="34" charset="-122"/>
              </a:rPr>
              <a:t>和</a:t>
            </a:r>
            <a:r>
              <a:rPr sz="1550" spc="30" dirty="0">
                <a:latin typeface="微软雅黑" panose="020B0503020204020204" pitchFamily="34" charset="-122"/>
                <a:cs typeface="微软雅黑" panose="020B0503020204020204" pitchFamily="34" charset="-122"/>
              </a:rPr>
              <a:t>实</a:t>
            </a:r>
            <a:r>
              <a:rPr sz="1550" spc="60" dirty="0">
                <a:latin typeface="微软雅黑" panose="020B0503020204020204" pitchFamily="34" charset="-122"/>
                <a:cs typeface="微软雅黑" panose="020B0503020204020204" pitchFamily="34" charset="-122"/>
              </a:rPr>
              <a:t>时</a:t>
            </a:r>
            <a:r>
              <a:rPr sz="1550" spc="30" dirty="0">
                <a:latin typeface="微软雅黑" panose="020B0503020204020204" pitchFamily="34" charset="-122"/>
                <a:cs typeface="微软雅黑" panose="020B0503020204020204" pitchFamily="34" charset="-122"/>
              </a:rPr>
              <a:t>性</a:t>
            </a:r>
            <a:r>
              <a:rPr sz="1550" spc="60" dirty="0">
                <a:latin typeface="微软雅黑" panose="020B0503020204020204" pitchFamily="34" charset="-122"/>
                <a:cs typeface="微软雅黑" panose="020B0503020204020204" pitchFamily="34" charset="-122"/>
              </a:rPr>
              <a:t>需</a:t>
            </a:r>
            <a:r>
              <a:rPr sz="1550" spc="30" dirty="0">
                <a:latin typeface="微软雅黑" panose="020B0503020204020204" pitchFamily="34" charset="-122"/>
                <a:cs typeface="微软雅黑" panose="020B0503020204020204" pitchFamily="34" charset="-122"/>
              </a:rPr>
              <a:t>求</a:t>
            </a:r>
            <a:r>
              <a:rPr sz="1550" spc="60" dirty="0">
                <a:latin typeface="微软雅黑" panose="020B0503020204020204" pitchFamily="34" charset="-122"/>
                <a:cs typeface="微软雅黑" panose="020B0503020204020204" pitchFamily="34" charset="-122"/>
              </a:rPr>
              <a:t>的</a:t>
            </a:r>
            <a:r>
              <a:rPr sz="1550" spc="40" dirty="0">
                <a:latin typeface="微软雅黑" panose="020B0503020204020204" pitchFamily="34" charset="-122"/>
                <a:cs typeface="微软雅黑" panose="020B0503020204020204" pitchFamily="34" charset="-122"/>
              </a:rPr>
              <a:t>层</a:t>
            </a:r>
            <a:r>
              <a:rPr sz="1550" spc="40" dirty="0">
                <a:latin typeface="Calibri" panose="020F0502020204030204"/>
                <a:cs typeface="Calibri" panose="020F0502020204030204"/>
              </a:rPr>
              <a:t>2</a:t>
            </a:r>
            <a:r>
              <a:rPr sz="1550" spc="30" dirty="0">
                <a:latin typeface="微软雅黑" panose="020B0503020204020204" pitchFamily="34" charset="-122"/>
                <a:cs typeface="微软雅黑" panose="020B0503020204020204" pitchFamily="34" charset="-122"/>
              </a:rPr>
              <a:t>功 能。考虑节省</a:t>
            </a:r>
            <a:r>
              <a:rPr sz="1550" spc="15" dirty="0">
                <a:latin typeface="Calibri" panose="020F0502020204030204"/>
                <a:cs typeface="Calibri" panose="020F0502020204030204"/>
              </a:rPr>
              <a:t>RRU</a:t>
            </a:r>
            <a:r>
              <a:rPr sz="1550" spc="30" dirty="0">
                <a:latin typeface="微软雅黑" panose="020B0503020204020204" pitchFamily="34" charset="-122"/>
                <a:cs typeface="微软雅黑" panose="020B0503020204020204" pitchFamily="34" charset="-122"/>
              </a:rPr>
              <a:t>与</a:t>
            </a:r>
            <a:r>
              <a:rPr sz="1550" spc="30" dirty="0">
                <a:latin typeface="Calibri" panose="020F0502020204030204"/>
                <a:cs typeface="Calibri" panose="020F0502020204030204"/>
              </a:rPr>
              <a:t>DU</a:t>
            </a:r>
            <a:r>
              <a:rPr sz="1550" spc="30" dirty="0">
                <a:latin typeface="微软雅黑" panose="020B0503020204020204" pitchFamily="34" charset="-122"/>
                <a:cs typeface="微软雅黑" panose="020B0503020204020204" pitchFamily="34" charset="-122"/>
              </a:rPr>
              <a:t>之间</a:t>
            </a:r>
            <a:r>
              <a:rPr sz="1550" spc="65" dirty="0">
                <a:latin typeface="微软雅黑" panose="020B0503020204020204" pitchFamily="34" charset="-122"/>
                <a:cs typeface="微软雅黑" panose="020B0503020204020204" pitchFamily="34" charset="-122"/>
              </a:rPr>
              <a:t>的</a:t>
            </a:r>
            <a:r>
              <a:rPr sz="1550" spc="30" dirty="0">
                <a:latin typeface="微软雅黑" panose="020B0503020204020204" pitchFamily="34" charset="-122"/>
                <a:cs typeface="微软雅黑" panose="020B0503020204020204" pitchFamily="34" charset="-122"/>
              </a:rPr>
              <a:t>传</a:t>
            </a:r>
            <a:r>
              <a:rPr sz="1550" spc="65" dirty="0">
                <a:latin typeface="微软雅黑" panose="020B0503020204020204" pitchFamily="34" charset="-122"/>
                <a:cs typeface="微软雅黑" panose="020B0503020204020204" pitchFamily="34" charset="-122"/>
              </a:rPr>
              <a:t>输</a:t>
            </a:r>
            <a:r>
              <a:rPr sz="1550" spc="30" dirty="0">
                <a:latin typeface="微软雅黑" panose="020B0503020204020204" pitchFamily="34" charset="-122"/>
                <a:cs typeface="微软雅黑" panose="020B0503020204020204" pitchFamily="34" charset="-122"/>
              </a:rPr>
              <a:t>资</a:t>
            </a:r>
            <a:r>
              <a:rPr sz="1550" spc="65" dirty="0">
                <a:latin typeface="微软雅黑" panose="020B0503020204020204" pitchFamily="34" charset="-122"/>
                <a:cs typeface="微软雅黑" panose="020B0503020204020204" pitchFamily="34" charset="-122"/>
              </a:rPr>
              <a:t>源</a:t>
            </a:r>
            <a:r>
              <a:rPr sz="1550" spc="30" dirty="0">
                <a:latin typeface="微软雅黑" panose="020B0503020204020204" pitchFamily="34" charset="-122"/>
                <a:cs typeface="微软雅黑" panose="020B0503020204020204" pitchFamily="34" charset="-122"/>
              </a:rPr>
              <a:t>，</a:t>
            </a:r>
            <a:r>
              <a:rPr sz="1550" spc="65" dirty="0">
                <a:latin typeface="微软雅黑" panose="020B0503020204020204" pitchFamily="34" charset="-122"/>
                <a:cs typeface="微软雅黑" panose="020B0503020204020204" pitchFamily="34" charset="-122"/>
              </a:rPr>
              <a:t>部</a:t>
            </a:r>
            <a:r>
              <a:rPr sz="1550" spc="30" dirty="0">
                <a:latin typeface="微软雅黑" panose="020B0503020204020204" pitchFamily="34" charset="-122"/>
                <a:cs typeface="微软雅黑" panose="020B0503020204020204" pitchFamily="34" charset="-122"/>
              </a:rPr>
              <a:t>分物</a:t>
            </a:r>
            <a:r>
              <a:rPr sz="1550" spc="65" dirty="0">
                <a:latin typeface="微软雅黑" panose="020B0503020204020204" pitchFamily="34" charset="-122"/>
                <a:cs typeface="微软雅黑" panose="020B0503020204020204" pitchFamily="34" charset="-122"/>
              </a:rPr>
              <a:t>理</a:t>
            </a:r>
            <a:r>
              <a:rPr sz="1550" spc="30" dirty="0">
                <a:latin typeface="微软雅黑" panose="020B0503020204020204" pitchFamily="34" charset="-122"/>
                <a:cs typeface="微软雅黑" panose="020B0503020204020204" pitchFamily="34" charset="-122"/>
              </a:rPr>
              <a:t>层</a:t>
            </a:r>
            <a:r>
              <a:rPr sz="1550" spc="65" dirty="0">
                <a:latin typeface="微软雅黑" panose="020B0503020204020204" pitchFamily="34" charset="-122"/>
                <a:cs typeface="微软雅黑" panose="020B0503020204020204" pitchFamily="34" charset="-122"/>
              </a:rPr>
              <a:t>功</a:t>
            </a:r>
            <a:r>
              <a:rPr sz="1550" spc="30" dirty="0">
                <a:latin typeface="微软雅黑" panose="020B0503020204020204" pitchFamily="34" charset="-122"/>
                <a:cs typeface="微软雅黑" panose="020B0503020204020204" pitchFamily="34" charset="-122"/>
              </a:rPr>
              <a:t>能</a:t>
            </a:r>
            <a:r>
              <a:rPr sz="1550" spc="65" dirty="0">
                <a:latin typeface="微软雅黑" panose="020B0503020204020204" pitchFamily="34" charset="-122"/>
                <a:cs typeface="微软雅黑" panose="020B0503020204020204" pitchFamily="34" charset="-122"/>
              </a:rPr>
              <a:t>也</a:t>
            </a:r>
            <a:r>
              <a:rPr sz="1550" spc="30" dirty="0">
                <a:latin typeface="微软雅黑" panose="020B0503020204020204" pitchFamily="34" charset="-122"/>
                <a:cs typeface="微软雅黑" panose="020B0503020204020204" pitchFamily="34" charset="-122"/>
              </a:rPr>
              <a:t>可 上移至</a:t>
            </a:r>
            <a:r>
              <a:rPr sz="1550" spc="15" dirty="0">
                <a:latin typeface="Calibri" panose="020F0502020204030204"/>
                <a:cs typeface="Calibri" panose="020F0502020204030204"/>
              </a:rPr>
              <a:t>RRU</a:t>
            </a:r>
            <a:r>
              <a:rPr sz="1550" spc="30" dirty="0">
                <a:latin typeface="微软雅黑" panose="020B0503020204020204" pitchFamily="34" charset="-122"/>
                <a:cs typeface="微软雅黑" panose="020B0503020204020204" pitchFamily="34" charset="-122"/>
              </a:rPr>
              <a:t>实现</a:t>
            </a:r>
            <a:endParaRPr sz="1550">
              <a:latin typeface="微软雅黑" panose="020B0503020204020204" pitchFamily="34" charset="-122"/>
              <a:cs typeface="微软雅黑" panose="020B0503020204020204" pitchFamily="34" charset="-122"/>
            </a:endParaRPr>
          </a:p>
          <a:p>
            <a:pPr marL="94615">
              <a:lnSpc>
                <a:spcPct val="100000"/>
              </a:lnSpc>
              <a:spcBef>
                <a:spcPts val="1180"/>
              </a:spcBef>
            </a:pPr>
            <a:r>
              <a:rPr sz="1850" b="1" spc="-30" dirty="0">
                <a:latin typeface="Arial" panose="020B0604020202020204"/>
                <a:cs typeface="Arial" panose="020B0604020202020204"/>
              </a:rPr>
              <a:t>AAU</a:t>
            </a:r>
            <a:r>
              <a:rPr sz="1850" b="1" spc="-30" dirty="0">
                <a:latin typeface="微软雅黑" panose="020B0503020204020204" pitchFamily="34" charset="-122"/>
                <a:cs typeface="微软雅黑" panose="020B0503020204020204" pitchFamily="34" charset="-122"/>
              </a:rPr>
              <a:t>：</a:t>
            </a:r>
            <a:endParaRPr sz="1850">
              <a:latin typeface="微软雅黑" panose="020B0503020204020204" pitchFamily="34" charset="-122"/>
              <a:cs typeface="微软雅黑" panose="020B0503020204020204" pitchFamily="34" charset="-122"/>
            </a:endParaRPr>
          </a:p>
          <a:p>
            <a:pPr marL="21590">
              <a:lnSpc>
                <a:spcPct val="100000"/>
              </a:lnSpc>
              <a:spcBef>
                <a:spcPts val="1600"/>
              </a:spcBef>
            </a:pPr>
            <a:r>
              <a:rPr sz="1550" spc="30" dirty="0">
                <a:latin typeface="微软雅黑" panose="020B0503020204020204" pitchFamily="34" charset="-122"/>
                <a:cs typeface="微软雅黑" panose="020B0503020204020204" pitchFamily="34" charset="-122"/>
              </a:rPr>
              <a:t>原</a:t>
            </a:r>
            <a:r>
              <a:rPr sz="1550" spc="15" dirty="0">
                <a:latin typeface="Calibri" panose="020F0502020204030204"/>
                <a:cs typeface="Calibri" panose="020F0502020204030204"/>
              </a:rPr>
              <a:t>BBU</a:t>
            </a:r>
            <a:r>
              <a:rPr sz="1550" spc="30" dirty="0">
                <a:latin typeface="微软雅黑" panose="020B0503020204020204" pitchFamily="34" charset="-122"/>
                <a:cs typeface="微软雅黑" panose="020B0503020204020204" pitchFamily="34" charset="-122"/>
              </a:rPr>
              <a:t>基带功能部分上</a:t>
            </a:r>
            <a:r>
              <a:rPr sz="1550" spc="60" dirty="0">
                <a:latin typeface="微软雅黑" panose="020B0503020204020204" pitchFamily="34" charset="-122"/>
                <a:cs typeface="微软雅黑" panose="020B0503020204020204" pitchFamily="34" charset="-122"/>
              </a:rPr>
              <a:t>移</a:t>
            </a:r>
            <a:r>
              <a:rPr sz="1550" spc="30" dirty="0">
                <a:latin typeface="微软雅黑" panose="020B0503020204020204" pitchFamily="34" charset="-122"/>
                <a:cs typeface="微软雅黑" panose="020B0503020204020204" pitchFamily="34" charset="-122"/>
              </a:rPr>
              <a:t>，以</a:t>
            </a:r>
            <a:r>
              <a:rPr sz="1550" spc="60" dirty="0">
                <a:latin typeface="微软雅黑" panose="020B0503020204020204" pitchFamily="34" charset="-122"/>
                <a:cs typeface="微软雅黑" panose="020B0503020204020204" pitchFamily="34" charset="-122"/>
              </a:rPr>
              <a:t>降</a:t>
            </a:r>
            <a:r>
              <a:rPr sz="1550" spc="35" dirty="0">
                <a:latin typeface="微软雅黑" panose="020B0503020204020204" pitchFamily="34" charset="-122"/>
                <a:cs typeface="微软雅黑" panose="020B0503020204020204" pitchFamily="34" charset="-122"/>
              </a:rPr>
              <a:t>低</a:t>
            </a:r>
            <a:r>
              <a:rPr sz="1550" spc="25" dirty="0">
                <a:latin typeface="Calibri" panose="020F0502020204030204"/>
                <a:cs typeface="Calibri" panose="020F0502020204030204"/>
              </a:rPr>
              <a:t>DU-RRU</a:t>
            </a:r>
            <a:r>
              <a:rPr sz="1550" spc="30" dirty="0">
                <a:latin typeface="微软雅黑" panose="020B0503020204020204" pitchFamily="34" charset="-122"/>
                <a:cs typeface="微软雅黑" panose="020B0503020204020204" pitchFamily="34" charset="-122"/>
              </a:rPr>
              <a:t>之</a:t>
            </a:r>
            <a:r>
              <a:rPr sz="1550" spc="65" dirty="0">
                <a:latin typeface="微软雅黑" panose="020B0503020204020204" pitchFamily="34" charset="-122"/>
                <a:cs typeface="微软雅黑" panose="020B0503020204020204" pitchFamily="34" charset="-122"/>
              </a:rPr>
              <a:t>间</a:t>
            </a:r>
            <a:r>
              <a:rPr sz="1550" spc="30" dirty="0">
                <a:latin typeface="微软雅黑" panose="020B0503020204020204" pitchFamily="34" charset="-122"/>
                <a:cs typeface="微软雅黑" panose="020B0503020204020204" pitchFamily="34" charset="-122"/>
              </a:rPr>
              <a:t>的</a:t>
            </a:r>
            <a:r>
              <a:rPr sz="1550" spc="65" dirty="0">
                <a:latin typeface="微软雅黑" panose="020B0503020204020204" pitchFamily="34" charset="-122"/>
                <a:cs typeface="微软雅黑" panose="020B0503020204020204" pitchFamily="34" charset="-122"/>
              </a:rPr>
              <a:t>传</a:t>
            </a:r>
            <a:r>
              <a:rPr sz="1550" spc="30" dirty="0">
                <a:latin typeface="微软雅黑" panose="020B0503020204020204" pitchFamily="34" charset="-122"/>
                <a:cs typeface="微软雅黑" panose="020B0503020204020204" pitchFamily="34" charset="-122"/>
              </a:rPr>
              <a:t>输</a:t>
            </a:r>
            <a:r>
              <a:rPr sz="1550" spc="65" dirty="0">
                <a:latin typeface="微软雅黑" panose="020B0503020204020204" pitchFamily="34" charset="-122"/>
                <a:cs typeface="微软雅黑" panose="020B0503020204020204" pitchFamily="34" charset="-122"/>
              </a:rPr>
              <a:t>带</a:t>
            </a:r>
            <a:r>
              <a:rPr sz="1550" spc="30" dirty="0">
                <a:latin typeface="微软雅黑" panose="020B0503020204020204" pitchFamily="34" charset="-122"/>
                <a:cs typeface="微软雅黑" panose="020B0503020204020204" pitchFamily="34" charset="-122"/>
              </a:rPr>
              <a:t>宽</a:t>
            </a:r>
            <a:endParaRPr sz="1550">
              <a:latin typeface="微软雅黑" panose="020B0503020204020204" pitchFamily="34" charset="-122"/>
              <a:cs typeface="微软雅黑" panose="020B0503020204020204" pitchFamily="34" charset="-122"/>
            </a:endParaRPr>
          </a:p>
        </p:txBody>
      </p:sp>
      <p:sp>
        <p:nvSpPr>
          <p:cNvPr id="22" name="object 12"/>
          <p:cNvSpPr/>
          <p:nvPr/>
        </p:nvSpPr>
        <p:spPr>
          <a:xfrm>
            <a:off x="6006719" y="5898387"/>
            <a:ext cx="5528945" cy="0"/>
          </a:xfrm>
          <a:custGeom>
            <a:avLst/>
            <a:gdLst/>
            <a:ahLst/>
            <a:cxnLst/>
            <a:rect l="l" t="t" r="r" b="b"/>
            <a:pathLst>
              <a:path w="5528945">
                <a:moveTo>
                  <a:pt x="0" y="0"/>
                </a:moveTo>
                <a:lnTo>
                  <a:pt x="5528437" y="0"/>
                </a:lnTo>
              </a:path>
            </a:pathLst>
          </a:custGeom>
          <a:ln w="13716">
            <a:solidFill>
              <a:srgbClr val="0F243E"/>
            </a:solidFill>
          </a:ln>
        </p:spPr>
        <p:txBody>
          <a:bodyPr wrap="square" lIns="0" tIns="0" rIns="0" bIns="0" rtlCol="0"/>
          <a:lstStyle/>
          <a:p/>
        </p:txBody>
      </p:sp>
    </p:spTree>
    <p:custDataLst>
      <p:tags r:id="rId2"/>
    </p:custData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63" name="直接连接符 62"/>
          <p:cNvCxnSpPr/>
          <p:nvPr/>
        </p:nvCxnSpPr>
        <p:spPr>
          <a:xfrm flipH="1">
            <a:off x="10019030" y="1921510"/>
            <a:ext cx="10795" cy="457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8612505" y="1932305"/>
            <a:ext cx="10795" cy="457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366010" y="1925320"/>
            <a:ext cx="10795" cy="457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90315" y="1932305"/>
            <a:ext cx="10795" cy="457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5232400" y="1932305"/>
            <a:ext cx="10795" cy="457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7017385" y="2372995"/>
            <a:ext cx="10795" cy="457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830445" y="2372995"/>
            <a:ext cx="10795" cy="457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030220" y="2372995"/>
            <a:ext cx="10795" cy="457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 idx="0"/>
            <a:endCxn id="14" idx="2"/>
          </p:cNvCxnSpPr>
          <p:nvPr/>
        </p:nvCxnSpPr>
        <p:spPr>
          <a:xfrm flipV="1">
            <a:off x="7017385" y="3135630"/>
            <a:ext cx="0" cy="1477645"/>
          </a:xfrm>
          <a:prstGeom prst="line">
            <a:avLst/>
          </a:prstGeom>
        </p:spPr>
        <p:style>
          <a:lnRef idx="1">
            <a:schemeClr val="accent1"/>
          </a:lnRef>
          <a:fillRef idx="0">
            <a:schemeClr val="accent1"/>
          </a:fillRef>
          <a:effectRef idx="0">
            <a:schemeClr val="accent1"/>
          </a:effectRef>
          <a:fontRef idx="minor">
            <a:schemeClr val="tx1"/>
          </a:fontRef>
        </p:style>
      </p:cxnSp>
      <p:sp>
        <p:nvSpPr>
          <p:cNvPr id="56" name="标题 55"/>
          <p:cNvSpPr>
            <a:spLocks noGrp="1"/>
          </p:cNvSpPr>
          <p:nvPr/>
        </p:nvSpPr>
        <p:spPr>
          <a:xfrm>
            <a:off x="238662" y="176027"/>
            <a:ext cx="11351684" cy="769684"/>
          </a:xfrm>
          <a:prstGeom prst="rect">
            <a:avLst/>
          </a:prstGeom>
        </p:spPr>
        <p:txBody>
          <a:bodyPr vert="horz" lIns="53877" tIns="26938" rIns="53877" bIns="26938" rtlCol="0" anchor="ctr" anchorCtr="0">
            <a:noAutofit/>
          </a:bodyPr>
          <a:lstStyle>
            <a:lvl1pPr algn="ctr" defTabSz="1219200" rtl="0" eaLnBrk="1" latinLnBrk="0" hangingPunct="1">
              <a:spcBef>
                <a:spcPct val="0"/>
              </a:spcBef>
              <a:buNone/>
              <a:defRPr lang="zh-CN" altLang="en-US" sz="3200" b="1" kern="1200"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marL="0" indent="0" algn="l" eaLnBrk="1" hangingPunct="1">
              <a:lnSpc>
                <a:spcPct val="100000"/>
              </a:lnSpc>
              <a:spcBef>
                <a:spcPts val="0"/>
              </a:spcBef>
              <a:spcAft>
                <a:spcPts val="0"/>
              </a:spcAft>
              <a:buSzPct val="100000"/>
              <a:buFontTx/>
              <a:buNone/>
            </a:pPr>
            <a:r>
              <a:rPr sz="2400">
                <a:latin typeface="+mj-lt"/>
                <a:ea typeface="+mj-ea"/>
                <a:cs typeface="+mj-cs"/>
                <a:sym typeface="+mn-ea"/>
              </a:rPr>
              <a:t>知识点</a:t>
            </a:r>
            <a:r>
              <a:rPr lang="en-US" altLang="zh-CN" sz="2400">
                <a:latin typeface="+mj-lt"/>
                <a:ea typeface="+mj-ea"/>
                <a:cs typeface="+mj-cs"/>
                <a:sym typeface="+mn-ea"/>
              </a:rPr>
              <a:t>4-Option2</a:t>
            </a:r>
            <a:r>
              <a:rPr sz="2400">
                <a:latin typeface="+mj-lt"/>
                <a:ea typeface="+mj-ea"/>
                <a:cs typeface="+mj-cs"/>
                <a:sym typeface="+mn-ea"/>
              </a:rPr>
              <a:t>网络架构图</a:t>
            </a:r>
            <a:endParaRPr sz="2400">
              <a:latin typeface="+mj-lt"/>
              <a:ea typeface="+mj-ea"/>
              <a:cs typeface="+mj-cs"/>
              <a:sym typeface="+mn-ea"/>
            </a:endParaRPr>
          </a:p>
        </p:txBody>
      </p:sp>
      <p:sp>
        <p:nvSpPr>
          <p:cNvPr id="2" name="矩形 1"/>
          <p:cNvSpPr/>
          <p:nvPr/>
        </p:nvSpPr>
        <p:spPr>
          <a:xfrm>
            <a:off x="4274185" y="272034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AMF</a:t>
            </a:r>
            <a:endParaRPr lang="en-US" altLang="zh-CN"/>
          </a:p>
        </p:txBody>
      </p:sp>
      <p:sp>
        <p:nvSpPr>
          <p:cNvPr id="14" name="矩形 13"/>
          <p:cNvSpPr/>
          <p:nvPr/>
        </p:nvSpPr>
        <p:spPr>
          <a:xfrm>
            <a:off x="6470015" y="272034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SMF</a:t>
            </a:r>
            <a:endParaRPr lang="en-US" altLang="zh-CN"/>
          </a:p>
        </p:txBody>
      </p:sp>
      <p:sp>
        <p:nvSpPr>
          <p:cNvPr id="16" name="矩形 15"/>
          <p:cNvSpPr/>
          <p:nvPr/>
        </p:nvSpPr>
        <p:spPr>
          <a:xfrm>
            <a:off x="2488565" y="270891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AUSF</a:t>
            </a:r>
            <a:endParaRPr lang="en-US" altLang="zh-CN"/>
          </a:p>
        </p:txBody>
      </p:sp>
      <p:cxnSp>
        <p:nvCxnSpPr>
          <p:cNvPr id="18" name="直接连接符 17"/>
          <p:cNvCxnSpPr>
            <a:stCxn id="2" idx="2"/>
            <a:endCxn id="4" idx="0"/>
          </p:cNvCxnSpPr>
          <p:nvPr/>
        </p:nvCxnSpPr>
        <p:spPr>
          <a:xfrm>
            <a:off x="4821555" y="3135630"/>
            <a:ext cx="635" cy="249428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830445" y="3751580"/>
            <a:ext cx="824865" cy="368300"/>
          </a:xfrm>
          <a:prstGeom prst="rect">
            <a:avLst/>
          </a:prstGeom>
          <a:noFill/>
        </p:spPr>
        <p:txBody>
          <a:bodyPr wrap="square" rtlCol="0">
            <a:spAutoFit/>
          </a:bodyPr>
          <a:p>
            <a:r>
              <a:rPr lang="en-US" altLang="zh-CN"/>
              <a:t>N2</a:t>
            </a:r>
            <a:endParaRPr lang="en-US" altLang="zh-CN"/>
          </a:p>
        </p:txBody>
      </p:sp>
      <p:sp>
        <p:nvSpPr>
          <p:cNvPr id="31" name="矩形 30"/>
          <p:cNvSpPr/>
          <p:nvPr/>
        </p:nvSpPr>
        <p:spPr>
          <a:xfrm>
            <a:off x="2612390" y="644271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UE</a:t>
            </a:r>
            <a:endParaRPr lang="en-US" altLang="zh-CN"/>
          </a:p>
        </p:txBody>
      </p:sp>
      <p:sp>
        <p:nvSpPr>
          <p:cNvPr id="3" name="矩形 2"/>
          <p:cNvSpPr/>
          <p:nvPr/>
        </p:nvSpPr>
        <p:spPr>
          <a:xfrm>
            <a:off x="6470015" y="4613275"/>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CUUP</a:t>
            </a:r>
            <a:endParaRPr lang="en-US" altLang="zh-CN"/>
          </a:p>
        </p:txBody>
      </p:sp>
      <p:sp>
        <p:nvSpPr>
          <p:cNvPr id="4" name="矩形 3"/>
          <p:cNvSpPr/>
          <p:nvPr/>
        </p:nvSpPr>
        <p:spPr>
          <a:xfrm>
            <a:off x="4274820" y="562991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DU</a:t>
            </a:r>
            <a:endParaRPr lang="en-US" altLang="zh-CN"/>
          </a:p>
        </p:txBody>
      </p:sp>
      <p:sp>
        <p:nvSpPr>
          <p:cNvPr id="10" name="矩形 9"/>
          <p:cNvSpPr/>
          <p:nvPr/>
        </p:nvSpPr>
        <p:spPr>
          <a:xfrm>
            <a:off x="4274185" y="4613275"/>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CUCP</a:t>
            </a:r>
            <a:endParaRPr lang="en-US" altLang="zh-CN"/>
          </a:p>
        </p:txBody>
      </p:sp>
      <p:cxnSp>
        <p:nvCxnSpPr>
          <p:cNvPr id="11" name="直接连接符 10"/>
          <p:cNvCxnSpPr>
            <a:stCxn id="3" idx="1"/>
            <a:endCxn id="10" idx="3"/>
          </p:cNvCxnSpPr>
          <p:nvPr/>
        </p:nvCxnSpPr>
        <p:spPr>
          <a:xfrm flipH="1">
            <a:off x="5379085" y="4820920"/>
            <a:ext cx="110172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506720" y="4820920"/>
            <a:ext cx="824865" cy="368300"/>
          </a:xfrm>
          <a:prstGeom prst="rect">
            <a:avLst/>
          </a:prstGeom>
          <a:noFill/>
        </p:spPr>
        <p:txBody>
          <a:bodyPr wrap="square" rtlCol="0">
            <a:spAutoFit/>
          </a:bodyPr>
          <a:p>
            <a:r>
              <a:rPr lang="en-US" altLang="zh-CN"/>
              <a:t>E1</a:t>
            </a:r>
            <a:endParaRPr lang="en-US" altLang="zh-CN"/>
          </a:p>
        </p:txBody>
      </p:sp>
      <p:sp>
        <p:nvSpPr>
          <p:cNvPr id="37" name="文本框 36"/>
          <p:cNvSpPr txBox="1"/>
          <p:nvPr/>
        </p:nvSpPr>
        <p:spPr>
          <a:xfrm>
            <a:off x="4830445" y="5189220"/>
            <a:ext cx="824865" cy="368300"/>
          </a:xfrm>
          <a:prstGeom prst="rect">
            <a:avLst/>
          </a:prstGeom>
          <a:noFill/>
        </p:spPr>
        <p:txBody>
          <a:bodyPr wrap="square" rtlCol="0">
            <a:spAutoFit/>
          </a:bodyPr>
          <a:p>
            <a:r>
              <a:rPr lang="en-US" altLang="zh-CN"/>
              <a:t>F1-C</a:t>
            </a:r>
            <a:endParaRPr lang="en-US" altLang="zh-CN"/>
          </a:p>
        </p:txBody>
      </p:sp>
      <p:cxnSp>
        <p:nvCxnSpPr>
          <p:cNvPr id="38" name="直接连接符 37"/>
          <p:cNvCxnSpPr>
            <a:stCxn id="4" idx="2"/>
            <a:endCxn id="31" idx="0"/>
          </p:cNvCxnSpPr>
          <p:nvPr/>
        </p:nvCxnSpPr>
        <p:spPr>
          <a:xfrm flipH="1">
            <a:off x="3170555" y="6045200"/>
            <a:ext cx="1662430" cy="397510"/>
          </a:xfrm>
          <a:prstGeom prst="line">
            <a:avLst/>
          </a:prstGeom>
        </p:spPr>
        <p:style>
          <a:lnRef idx="1">
            <a:schemeClr val="dk1"/>
          </a:lnRef>
          <a:fillRef idx="0">
            <a:schemeClr val="dk1"/>
          </a:fillRef>
          <a:effectRef idx="0">
            <a:schemeClr val="dk1"/>
          </a:effectRef>
          <a:fontRef idx="minor">
            <a:schemeClr val="tx1"/>
          </a:fontRef>
        </p:style>
      </p:cxnSp>
      <p:sp>
        <p:nvSpPr>
          <p:cNvPr id="28" name="标题 55"/>
          <p:cNvSpPr>
            <a:spLocks noGrp="1"/>
          </p:cNvSpPr>
          <p:nvPr/>
        </p:nvSpPr>
        <p:spPr>
          <a:xfrm>
            <a:off x="1144172" y="694822"/>
            <a:ext cx="11351684" cy="769684"/>
          </a:xfrm>
          <a:prstGeom prst="rect">
            <a:avLst/>
          </a:prstGeom>
        </p:spPr>
        <p:txBody>
          <a:bodyPr vert="horz" lIns="53877" tIns="26938" rIns="53877" bIns="26938" rtlCol="0" anchor="ctr" anchorCtr="0">
            <a:noAutofit/>
          </a:bodyPr>
          <a:lstStyle>
            <a:lvl1pPr algn="ctr" defTabSz="1219200" rtl="0" eaLnBrk="1" latinLnBrk="0" hangingPunct="1">
              <a:spcBef>
                <a:spcPct val="0"/>
              </a:spcBef>
              <a:buNone/>
              <a:defRPr lang="zh-CN" altLang="en-US" sz="3200" b="1" kern="1200"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marL="0" indent="0" algn="l" eaLnBrk="1" hangingPunct="1">
              <a:lnSpc>
                <a:spcPct val="100000"/>
              </a:lnSpc>
              <a:spcBef>
                <a:spcPts val="0"/>
              </a:spcBef>
              <a:spcAft>
                <a:spcPts val="0"/>
              </a:spcAft>
              <a:buSzPct val="100000"/>
              <a:buFontTx/>
              <a:buNone/>
            </a:pPr>
            <a:r>
              <a:rPr sz="1800" b="0">
                <a:ln>
                  <a:noFill/>
                </a:ln>
                <a:solidFill>
                  <a:schemeClr val="tx1"/>
                </a:solidFill>
                <a:latin typeface="+mj-lt"/>
                <a:ea typeface="+mj-ea"/>
                <a:cs typeface="+mj-cs"/>
                <a:sym typeface="+mn-ea"/>
              </a:rPr>
              <a:t>基于服务的接口（SBI）类型</a:t>
            </a:r>
            <a:endParaRPr sz="1800" b="0">
              <a:ln>
                <a:noFill/>
              </a:ln>
              <a:solidFill>
                <a:schemeClr val="tx1"/>
              </a:solidFill>
              <a:latin typeface="+mj-lt"/>
              <a:ea typeface="+mj-ea"/>
              <a:cs typeface="+mj-cs"/>
              <a:sym typeface="+mn-ea"/>
            </a:endParaRPr>
          </a:p>
        </p:txBody>
      </p:sp>
      <p:sp>
        <p:nvSpPr>
          <p:cNvPr id="29" name="矩形 28"/>
          <p:cNvSpPr/>
          <p:nvPr/>
        </p:nvSpPr>
        <p:spPr>
          <a:xfrm>
            <a:off x="3248660" y="154940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NEF</a:t>
            </a:r>
            <a:endParaRPr lang="en-US" altLang="zh-CN"/>
          </a:p>
        </p:txBody>
      </p:sp>
      <p:sp>
        <p:nvSpPr>
          <p:cNvPr id="30" name="矩形 29"/>
          <p:cNvSpPr/>
          <p:nvPr/>
        </p:nvSpPr>
        <p:spPr>
          <a:xfrm>
            <a:off x="6470015" y="370459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UPF</a:t>
            </a:r>
            <a:endParaRPr lang="en-US" altLang="zh-CN"/>
          </a:p>
        </p:txBody>
      </p:sp>
      <p:sp>
        <p:nvSpPr>
          <p:cNvPr id="33" name="文本框 32"/>
          <p:cNvSpPr txBox="1"/>
          <p:nvPr/>
        </p:nvSpPr>
        <p:spPr>
          <a:xfrm>
            <a:off x="6970395" y="4198620"/>
            <a:ext cx="824865" cy="368300"/>
          </a:xfrm>
          <a:prstGeom prst="rect">
            <a:avLst/>
          </a:prstGeom>
          <a:noFill/>
        </p:spPr>
        <p:txBody>
          <a:bodyPr wrap="square" rtlCol="0">
            <a:spAutoFit/>
          </a:bodyPr>
          <a:p>
            <a:r>
              <a:rPr lang="en-US" altLang="zh-CN"/>
              <a:t>N3</a:t>
            </a:r>
            <a:endParaRPr lang="en-US" altLang="zh-CN"/>
          </a:p>
        </p:txBody>
      </p:sp>
      <p:sp>
        <p:nvSpPr>
          <p:cNvPr id="34" name="文本框 33"/>
          <p:cNvSpPr txBox="1"/>
          <p:nvPr/>
        </p:nvSpPr>
        <p:spPr>
          <a:xfrm>
            <a:off x="6938645" y="3244850"/>
            <a:ext cx="824865" cy="368300"/>
          </a:xfrm>
          <a:prstGeom prst="rect">
            <a:avLst/>
          </a:prstGeom>
          <a:noFill/>
        </p:spPr>
        <p:txBody>
          <a:bodyPr wrap="square" rtlCol="0">
            <a:spAutoFit/>
          </a:bodyPr>
          <a:p>
            <a:r>
              <a:rPr lang="en-US" altLang="zh-CN"/>
              <a:t>N4</a:t>
            </a:r>
            <a:endParaRPr lang="en-US" altLang="zh-CN"/>
          </a:p>
        </p:txBody>
      </p:sp>
      <p:cxnSp>
        <p:nvCxnSpPr>
          <p:cNvPr id="39" name="直接连接符 38"/>
          <p:cNvCxnSpPr>
            <a:stCxn id="2" idx="2"/>
            <a:endCxn id="31" idx="0"/>
          </p:cNvCxnSpPr>
          <p:nvPr/>
        </p:nvCxnSpPr>
        <p:spPr>
          <a:xfrm flipH="1">
            <a:off x="3170555" y="3135630"/>
            <a:ext cx="1661795" cy="3307080"/>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387090" y="4820920"/>
            <a:ext cx="1208405" cy="368300"/>
          </a:xfrm>
          <a:prstGeom prst="rect">
            <a:avLst/>
          </a:prstGeom>
          <a:noFill/>
        </p:spPr>
        <p:txBody>
          <a:bodyPr wrap="square" rtlCol="0">
            <a:spAutoFit/>
          </a:bodyPr>
          <a:p>
            <a:r>
              <a:rPr lang="en-US" altLang="zh-CN"/>
              <a:t>N1</a:t>
            </a:r>
            <a:endParaRPr lang="en-US" altLang="zh-CN"/>
          </a:p>
        </p:txBody>
      </p:sp>
      <p:sp>
        <p:nvSpPr>
          <p:cNvPr id="41" name="矩形 40"/>
          <p:cNvSpPr/>
          <p:nvPr/>
        </p:nvSpPr>
        <p:spPr>
          <a:xfrm>
            <a:off x="8623300" y="370459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DN</a:t>
            </a:r>
            <a:endParaRPr lang="en-US" altLang="zh-CN"/>
          </a:p>
        </p:txBody>
      </p:sp>
      <p:cxnSp>
        <p:nvCxnSpPr>
          <p:cNvPr id="42" name="直接连接符 41"/>
          <p:cNvCxnSpPr>
            <a:stCxn id="30" idx="3"/>
            <a:endCxn id="41" idx="1"/>
          </p:cNvCxnSpPr>
          <p:nvPr/>
        </p:nvCxnSpPr>
        <p:spPr>
          <a:xfrm>
            <a:off x="7574915" y="3912235"/>
            <a:ext cx="105918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875905" y="3912235"/>
            <a:ext cx="824865" cy="368300"/>
          </a:xfrm>
          <a:prstGeom prst="rect">
            <a:avLst/>
          </a:prstGeom>
          <a:noFill/>
        </p:spPr>
        <p:txBody>
          <a:bodyPr wrap="square" rtlCol="0">
            <a:spAutoFit/>
          </a:bodyPr>
          <a:p>
            <a:r>
              <a:rPr lang="en-US" altLang="zh-CN"/>
              <a:t>N6</a:t>
            </a:r>
            <a:endParaRPr lang="en-US" altLang="zh-CN"/>
          </a:p>
        </p:txBody>
      </p:sp>
      <p:cxnSp>
        <p:nvCxnSpPr>
          <p:cNvPr id="46" name="直接连接符 45"/>
          <p:cNvCxnSpPr/>
          <p:nvPr/>
        </p:nvCxnSpPr>
        <p:spPr>
          <a:xfrm>
            <a:off x="1722120" y="2372995"/>
            <a:ext cx="8683625"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690745" y="154940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NRF</a:t>
            </a:r>
            <a:endParaRPr lang="en-US" altLang="zh-CN"/>
          </a:p>
        </p:txBody>
      </p:sp>
      <p:sp>
        <p:nvSpPr>
          <p:cNvPr id="50" name="矩形 49"/>
          <p:cNvSpPr/>
          <p:nvPr/>
        </p:nvSpPr>
        <p:spPr>
          <a:xfrm>
            <a:off x="6598285" y="154940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PCF</a:t>
            </a:r>
            <a:endParaRPr lang="en-US" altLang="zh-CN"/>
          </a:p>
        </p:txBody>
      </p:sp>
      <p:sp>
        <p:nvSpPr>
          <p:cNvPr id="52" name="矩形 51"/>
          <p:cNvSpPr/>
          <p:nvPr/>
        </p:nvSpPr>
        <p:spPr>
          <a:xfrm>
            <a:off x="1845945" y="154940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NSSF</a:t>
            </a:r>
            <a:endParaRPr lang="en-US" altLang="zh-CN"/>
          </a:p>
        </p:txBody>
      </p:sp>
      <p:sp>
        <p:nvSpPr>
          <p:cNvPr id="54" name="矩形 53"/>
          <p:cNvSpPr/>
          <p:nvPr/>
        </p:nvSpPr>
        <p:spPr>
          <a:xfrm>
            <a:off x="8039100" y="154940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UDM</a:t>
            </a:r>
            <a:endParaRPr lang="en-US" altLang="zh-CN"/>
          </a:p>
        </p:txBody>
      </p:sp>
      <p:sp>
        <p:nvSpPr>
          <p:cNvPr id="57" name="矩形 56"/>
          <p:cNvSpPr/>
          <p:nvPr/>
        </p:nvSpPr>
        <p:spPr>
          <a:xfrm>
            <a:off x="9477375" y="154940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AF</a:t>
            </a:r>
            <a:endParaRPr lang="en-US" altLang="zh-CN"/>
          </a:p>
        </p:txBody>
      </p:sp>
      <p:cxnSp>
        <p:nvCxnSpPr>
          <p:cNvPr id="61" name="直接连接符 60"/>
          <p:cNvCxnSpPr/>
          <p:nvPr/>
        </p:nvCxnSpPr>
        <p:spPr>
          <a:xfrm flipH="1">
            <a:off x="7139940" y="1936115"/>
            <a:ext cx="10795" cy="457835"/>
          </a:xfrm>
          <a:prstGeom prst="line">
            <a:avLst/>
          </a:prstGeom>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7051040" y="2433320"/>
            <a:ext cx="824865" cy="337185"/>
          </a:xfrm>
          <a:prstGeom prst="rect">
            <a:avLst/>
          </a:prstGeom>
          <a:noFill/>
        </p:spPr>
        <p:txBody>
          <a:bodyPr wrap="square" rtlCol="0">
            <a:spAutoFit/>
          </a:bodyPr>
          <a:p>
            <a:r>
              <a:rPr lang="en-US" altLang="zh-CN" sz="1600"/>
              <a:t>Nsmf</a:t>
            </a:r>
            <a:endParaRPr lang="en-US" altLang="zh-CN" sz="1600"/>
          </a:p>
        </p:txBody>
      </p:sp>
      <p:sp>
        <p:nvSpPr>
          <p:cNvPr id="68" name="文本框 67"/>
          <p:cNvSpPr txBox="1"/>
          <p:nvPr/>
        </p:nvSpPr>
        <p:spPr>
          <a:xfrm>
            <a:off x="4841240" y="2433320"/>
            <a:ext cx="824865" cy="337185"/>
          </a:xfrm>
          <a:prstGeom prst="rect">
            <a:avLst/>
          </a:prstGeom>
          <a:noFill/>
        </p:spPr>
        <p:txBody>
          <a:bodyPr wrap="square" rtlCol="0">
            <a:spAutoFit/>
          </a:bodyPr>
          <a:p>
            <a:r>
              <a:rPr lang="en-US" altLang="zh-CN" sz="1600"/>
              <a:t>Namf</a:t>
            </a:r>
            <a:endParaRPr lang="en-US" altLang="zh-CN" sz="1600"/>
          </a:p>
        </p:txBody>
      </p:sp>
      <p:sp>
        <p:nvSpPr>
          <p:cNvPr id="69" name="文本框 68"/>
          <p:cNvSpPr txBox="1"/>
          <p:nvPr/>
        </p:nvSpPr>
        <p:spPr>
          <a:xfrm>
            <a:off x="3030220" y="2433320"/>
            <a:ext cx="824865" cy="337185"/>
          </a:xfrm>
          <a:prstGeom prst="rect">
            <a:avLst/>
          </a:prstGeom>
          <a:noFill/>
        </p:spPr>
        <p:txBody>
          <a:bodyPr wrap="square" rtlCol="0">
            <a:spAutoFit/>
          </a:bodyPr>
          <a:p>
            <a:r>
              <a:rPr lang="en-US" altLang="zh-CN" sz="1600"/>
              <a:t>Nausf</a:t>
            </a:r>
            <a:endParaRPr lang="en-US" altLang="zh-CN" sz="1600"/>
          </a:p>
        </p:txBody>
      </p:sp>
      <p:sp>
        <p:nvSpPr>
          <p:cNvPr id="70" name="文本框 69"/>
          <p:cNvSpPr txBox="1"/>
          <p:nvPr/>
        </p:nvSpPr>
        <p:spPr>
          <a:xfrm>
            <a:off x="10029825" y="2035810"/>
            <a:ext cx="824865" cy="337185"/>
          </a:xfrm>
          <a:prstGeom prst="rect">
            <a:avLst/>
          </a:prstGeom>
          <a:noFill/>
        </p:spPr>
        <p:txBody>
          <a:bodyPr wrap="square" rtlCol="0">
            <a:spAutoFit/>
          </a:bodyPr>
          <a:p>
            <a:r>
              <a:rPr lang="en-US" altLang="zh-CN" sz="1600"/>
              <a:t>Naf</a:t>
            </a:r>
            <a:endParaRPr lang="en-US" altLang="zh-CN" sz="1600"/>
          </a:p>
        </p:txBody>
      </p:sp>
      <p:sp>
        <p:nvSpPr>
          <p:cNvPr id="71" name="文本框 70"/>
          <p:cNvSpPr txBox="1"/>
          <p:nvPr/>
        </p:nvSpPr>
        <p:spPr>
          <a:xfrm>
            <a:off x="8634095" y="2096135"/>
            <a:ext cx="824865" cy="337185"/>
          </a:xfrm>
          <a:prstGeom prst="rect">
            <a:avLst/>
          </a:prstGeom>
          <a:noFill/>
        </p:spPr>
        <p:txBody>
          <a:bodyPr wrap="square" rtlCol="0">
            <a:spAutoFit/>
          </a:bodyPr>
          <a:p>
            <a:r>
              <a:rPr lang="en-US" altLang="zh-CN" sz="1600"/>
              <a:t>Nudm</a:t>
            </a:r>
            <a:endParaRPr lang="en-US" altLang="zh-CN" sz="1600"/>
          </a:p>
        </p:txBody>
      </p:sp>
      <p:sp>
        <p:nvSpPr>
          <p:cNvPr id="72" name="文本框 71"/>
          <p:cNvSpPr txBox="1"/>
          <p:nvPr/>
        </p:nvSpPr>
        <p:spPr>
          <a:xfrm>
            <a:off x="7150735" y="2045970"/>
            <a:ext cx="824865" cy="337185"/>
          </a:xfrm>
          <a:prstGeom prst="rect">
            <a:avLst/>
          </a:prstGeom>
          <a:noFill/>
        </p:spPr>
        <p:txBody>
          <a:bodyPr wrap="square" rtlCol="0">
            <a:spAutoFit/>
          </a:bodyPr>
          <a:p>
            <a:r>
              <a:rPr lang="en-US" altLang="zh-CN" sz="1600"/>
              <a:t>Npcf</a:t>
            </a:r>
            <a:endParaRPr lang="en-US" altLang="zh-CN" sz="1600"/>
          </a:p>
        </p:txBody>
      </p:sp>
      <p:sp>
        <p:nvSpPr>
          <p:cNvPr id="73" name="文本框 72"/>
          <p:cNvSpPr txBox="1"/>
          <p:nvPr/>
        </p:nvSpPr>
        <p:spPr>
          <a:xfrm>
            <a:off x="5243195" y="2052955"/>
            <a:ext cx="824865" cy="337185"/>
          </a:xfrm>
          <a:prstGeom prst="rect">
            <a:avLst/>
          </a:prstGeom>
          <a:noFill/>
        </p:spPr>
        <p:txBody>
          <a:bodyPr wrap="square" rtlCol="0">
            <a:spAutoFit/>
          </a:bodyPr>
          <a:p>
            <a:r>
              <a:rPr lang="en-US" altLang="zh-CN" sz="1600"/>
              <a:t>Nnrf</a:t>
            </a:r>
            <a:endParaRPr lang="en-US" altLang="zh-CN" sz="1600"/>
          </a:p>
        </p:txBody>
      </p:sp>
      <p:sp>
        <p:nvSpPr>
          <p:cNvPr id="74" name="文本框 73"/>
          <p:cNvSpPr txBox="1"/>
          <p:nvPr/>
        </p:nvSpPr>
        <p:spPr>
          <a:xfrm>
            <a:off x="3770630" y="2035810"/>
            <a:ext cx="824865" cy="337185"/>
          </a:xfrm>
          <a:prstGeom prst="rect">
            <a:avLst/>
          </a:prstGeom>
          <a:noFill/>
        </p:spPr>
        <p:txBody>
          <a:bodyPr wrap="square" rtlCol="0">
            <a:spAutoFit/>
          </a:bodyPr>
          <a:p>
            <a:r>
              <a:rPr lang="en-US" altLang="zh-CN" sz="1600"/>
              <a:t>Nnef</a:t>
            </a:r>
            <a:endParaRPr lang="en-US" altLang="zh-CN" sz="1600"/>
          </a:p>
        </p:txBody>
      </p:sp>
      <p:sp>
        <p:nvSpPr>
          <p:cNvPr id="75" name="文本框 74"/>
          <p:cNvSpPr txBox="1"/>
          <p:nvPr/>
        </p:nvSpPr>
        <p:spPr>
          <a:xfrm>
            <a:off x="2376805" y="1996440"/>
            <a:ext cx="824865" cy="337185"/>
          </a:xfrm>
          <a:prstGeom prst="rect">
            <a:avLst/>
          </a:prstGeom>
          <a:noFill/>
        </p:spPr>
        <p:txBody>
          <a:bodyPr wrap="square" rtlCol="0">
            <a:spAutoFit/>
          </a:bodyPr>
          <a:p>
            <a:r>
              <a:rPr lang="en-US" altLang="zh-CN" sz="1600"/>
              <a:t>Nnssf</a:t>
            </a:r>
            <a:endParaRPr lang="en-US" altLang="zh-CN" sz="1600"/>
          </a:p>
        </p:txBody>
      </p:sp>
      <p:sp>
        <p:nvSpPr>
          <p:cNvPr id="5" name="文本框 4"/>
          <p:cNvSpPr txBox="1"/>
          <p:nvPr/>
        </p:nvSpPr>
        <p:spPr>
          <a:xfrm>
            <a:off x="6113780" y="5261610"/>
            <a:ext cx="824865" cy="368300"/>
          </a:xfrm>
          <a:prstGeom prst="rect">
            <a:avLst/>
          </a:prstGeom>
          <a:noFill/>
        </p:spPr>
        <p:txBody>
          <a:bodyPr wrap="square" rtlCol="0">
            <a:spAutoFit/>
          </a:bodyPr>
          <a:p>
            <a:r>
              <a:rPr lang="en-US" altLang="zh-CN"/>
              <a:t>F1-U</a:t>
            </a:r>
            <a:endParaRPr lang="en-US" altLang="zh-CN"/>
          </a:p>
        </p:txBody>
      </p:sp>
      <p:cxnSp>
        <p:nvCxnSpPr>
          <p:cNvPr id="6" name="直接连接符 5"/>
          <p:cNvCxnSpPr>
            <a:stCxn id="3" idx="2"/>
            <a:endCxn id="4" idx="0"/>
          </p:cNvCxnSpPr>
          <p:nvPr/>
        </p:nvCxnSpPr>
        <p:spPr>
          <a:xfrm flipH="1">
            <a:off x="4822190" y="5028565"/>
            <a:ext cx="2195195" cy="60134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104" name="直接连接符 103"/>
          <p:cNvCxnSpPr/>
          <p:nvPr/>
        </p:nvCxnSpPr>
        <p:spPr>
          <a:xfrm flipH="1" flipV="1">
            <a:off x="4535805" y="2965450"/>
            <a:ext cx="11430" cy="349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8837930" y="2999105"/>
            <a:ext cx="11430" cy="349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134610" y="1788795"/>
            <a:ext cx="10591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p:cNvCxnSpPr>
            <a:endCxn id="30" idx="1"/>
          </p:cNvCxnSpPr>
          <p:nvPr/>
        </p:nvCxnSpPr>
        <p:spPr>
          <a:xfrm>
            <a:off x="4840605" y="2927985"/>
            <a:ext cx="11976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9097010" y="3009900"/>
            <a:ext cx="1059180"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标题 55"/>
          <p:cNvSpPr>
            <a:spLocks noGrp="1"/>
          </p:cNvSpPr>
          <p:nvPr/>
        </p:nvSpPr>
        <p:spPr>
          <a:xfrm>
            <a:off x="238662" y="176027"/>
            <a:ext cx="11351684" cy="769684"/>
          </a:xfrm>
          <a:prstGeom prst="rect">
            <a:avLst/>
          </a:prstGeom>
        </p:spPr>
        <p:txBody>
          <a:bodyPr vert="horz" lIns="53877" tIns="26938" rIns="53877" bIns="26938" rtlCol="0" anchor="ctr" anchorCtr="0">
            <a:noAutofit/>
          </a:bodyPr>
          <a:lstStyle>
            <a:lvl1pPr algn="ctr" defTabSz="1219200" rtl="0" eaLnBrk="1" latinLnBrk="0" hangingPunct="1">
              <a:spcBef>
                <a:spcPct val="0"/>
              </a:spcBef>
              <a:buNone/>
              <a:defRPr lang="zh-CN" altLang="en-US" sz="3200" b="1" kern="1200"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marL="0" indent="0" algn="l" eaLnBrk="1" hangingPunct="1">
              <a:lnSpc>
                <a:spcPct val="100000"/>
              </a:lnSpc>
              <a:spcBef>
                <a:spcPts val="0"/>
              </a:spcBef>
              <a:spcAft>
                <a:spcPts val="0"/>
              </a:spcAft>
              <a:buSzPct val="100000"/>
              <a:buFontTx/>
              <a:buNone/>
            </a:pPr>
            <a:r>
              <a:rPr sz="2400">
                <a:latin typeface="+mj-lt"/>
                <a:ea typeface="+mj-ea"/>
                <a:cs typeface="+mj-cs"/>
                <a:sym typeface="+mn-ea"/>
              </a:rPr>
              <a:t>知识点</a:t>
            </a:r>
            <a:r>
              <a:rPr lang="en-US" altLang="zh-CN" sz="2400">
                <a:latin typeface="+mj-lt"/>
                <a:ea typeface="+mj-ea"/>
                <a:cs typeface="+mj-cs"/>
                <a:sym typeface="+mn-ea"/>
              </a:rPr>
              <a:t>4-Option2</a:t>
            </a:r>
            <a:r>
              <a:rPr sz="2400">
                <a:latin typeface="+mj-lt"/>
                <a:ea typeface="+mj-ea"/>
                <a:cs typeface="+mj-cs"/>
                <a:sym typeface="+mn-ea"/>
              </a:rPr>
              <a:t>网络架构图拓展</a:t>
            </a:r>
            <a:endParaRPr lang="en-US" altLang="zh-CN" sz="2400">
              <a:latin typeface="+mj-lt"/>
              <a:ea typeface="+mj-ea"/>
              <a:cs typeface="+mj-cs"/>
              <a:sym typeface="+mn-ea"/>
            </a:endParaRPr>
          </a:p>
        </p:txBody>
      </p:sp>
      <p:sp>
        <p:nvSpPr>
          <p:cNvPr id="28" name="标题 55"/>
          <p:cNvSpPr>
            <a:spLocks noGrp="1"/>
          </p:cNvSpPr>
          <p:nvPr/>
        </p:nvSpPr>
        <p:spPr>
          <a:xfrm>
            <a:off x="1144172" y="694822"/>
            <a:ext cx="11351684" cy="769684"/>
          </a:xfrm>
          <a:prstGeom prst="rect">
            <a:avLst/>
          </a:prstGeom>
        </p:spPr>
        <p:txBody>
          <a:bodyPr vert="horz" lIns="53877" tIns="26938" rIns="53877" bIns="26938" rtlCol="0" anchor="ctr" anchorCtr="0">
            <a:noAutofit/>
          </a:bodyPr>
          <a:lstStyle>
            <a:lvl1pPr algn="ctr" defTabSz="1219200" rtl="0" eaLnBrk="1" latinLnBrk="0" hangingPunct="1">
              <a:spcBef>
                <a:spcPct val="0"/>
              </a:spcBef>
              <a:buNone/>
              <a:defRPr lang="zh-CN" altLang="en-US" sz="3200" b="1" kern="1200"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marL="0" indent="0" algn="l" eaLnBrk="1" hangingPunct="1">
              <a:lnSpc>
                <a:spcPct val="100000"/>
              </a:lnSpc>
              <a:spcBef>
                <a:spcPts val="0"/>
              </a:spcBef>
              <a:spcAft>
                <a:spcPts val="0"/>
              </a:spcAft>
              <a:buSzPct val="100000"/>
              <a:buFontTx/>
              <a:buNone/>
            </a:pPr>
            <a:r>
              <a:rPr sz="1800" b="0">
                <a:ln>
                  <a:noFill/>
                </a:ln>
                <a:solidFill>
                  <a:schemeClr val="tx1"/>
                </a:solidFill>
                <a:latin typeface="+mj-lt"/>
                <a:ea typeface="+mj-ea"/>
                <a:cs typeface="+mj-cs"/>
                <a:sym typeface="+mn-ea"/>
              </a:rPr>
              <a:t>传统点对点的接口类型</a:t>
            </a:r>
            <a:endParaRPr sz="1800" b="0">
              <a:ln>
                <a:noFill/>
              </a:ln>
              <a:solidFill>
                <a:schemeClr val="tx1"/>
              </a:solidFill>
              <a:latin typeface="+mj-lt"/>
              <a:ea typeface="+mj-ea"/>
              <a:cs typeface="+mj-cs"/>
              <a:sym typeface="+mn-ea"/>
            </a:endParaRPr>
          </a:p>
        </p:txBody>
      </p:sp>
      <p:cxnSp>
        <p:nvCxnSpPr>
          <p:cNvPr id="65" name="直接连接符 64"/>
          <p:cNvCxnSpPr>
            <a:stCxn id="33" idx="2"/>
          </p:cNvCxnSpPr>
          <p:nvPr/>
        </p:nvCxnSpPr>
        <p:spPr>
          <a:xfrm flipH="1">
            <a:off x="4407535" y="1996440"/>
            <a:ext cx="197485" cy="730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1" idx="0"/>
            <a:endCxn id="30" idx="2"/>
          </p:cNvCxnSpPr>
          <p:nvPr/>
        </p:nvCxnSpPr>
        <p:spPr>
          <a:xfrm flipV="1">
            <a:off x="6585585" y="3135630"/>
            <a:ext cx="0" cy="14776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842385" y="272034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AMF</a:t>
            </a:r>
            <a:endParaRPr lang="en-US" altLang="zh-CN"/>
          </a:p>
        </p:txBody>
      </p:sp>
      <p:sp>
        <p:nvSpPr>
          <p:cNvPr id="30" name="矩形 29"/>
          <p:cNvSpPr/>
          <p:nvPr/>
        </p:nvSpPr>
        <p:spPr>
          <a:xfrm>
            <a:off x="6038215" y="272034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SMF</a:t>
            </a:r>
            <a:endParaRPr lang="en-US" altLang="zh-CN"/>
          </a:p>
        </p:txBody>
      </p:sp>
      <p:sp>
        <p:nvSpPr>
          <p:cNvPr id="33" name="矩形 32"/>
          <p:cNvSpPr/>
          <p:nvPr/>
        </p:nvSpPr>
        <p:spPr>
          <a:xfrm>
            <a:off x="4057650" y="158115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AUSF</a:t>
            </a:r>
            <a:endParaRPr lang="en-US" altLang="zh-CN"/>
          </a:p>
        </p:txBody>
      </p:sp>
      <p:cxnSp>
        <p:nvCxnSpPr>
          <p:cNvPr id="34" name="直接连接符 33"/>
          <p:cNvCxnSpPr>
            <a:stCxn id="29" idx="2"/>
            <a:endCxn id="42" idx="0"/>
          </p:cNvCxnSpPr>
          <p:nvPr/>
        </p:nvCxnSpPr>
        <p:spPr>
          <a:xfrm>
            <a:off x="4389755" y="3135630"/>
            <a:ext cx="635" cy="249428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398645" y="3751580"/>
            <a:ext cx="824865" cy="368300"/>
          </a:xfrm>
          <a:prstGeom prst="rect">
            <a:avLst/>
          </a:prstGeom>
          <a:noFill/>
        </p:spPr>
        <p:txBody>
          <a:bodyPr wrap="square" rtlCol="0">
            <a:spAutoFit/>
          </a:bodyPr>
          <a:p>
            <a:r>
              <a:rPr lang="en-US" altLang="zh-CN"/>
              <a:t>N2</a:t>
            </a:r>
            <a:endParaRPr lang="en-US" altLang="zh-CN"/>
          </a:p>
        </p:txBody>
      </p:sp>
      <p:sp>
        <p:nvSpPr>
          <p:cNvPr id="40" name="矩形 39"/>
          <p:cNvSpPr/>
          <p:nvPr/>
        </p:nvSpPr>
        <p:spPr>
          <a:xfrm>
            <a:off x="2180590" y="644271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UE</a:t>
            </a:r>
            <a:endParaRPr lang="en-US" altLang="zh-CN"/>
          </a:p>
        </p:txBody>
      </p:sp>
      <p:sp>
        <p:nvSpPr>
          <p:cNvPr id="41" name="矩形 40"/>
          <p:cNvSpPr/>
          <p:nvPr/>
        </p:nvSpPr>
        <p:spPr>
          <a:xfrm>
            <a:off x="6038215" y="4613275"/>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CUUP</a:t>
            </a:r>
            <a:endParaRPr lang="en-US" altLang="zh-CN"/>
          </a:p>
        </p:txBody>
      </p:sp>
      <p:sp>
        <p:nvSpPr>
          <p:cNvPr id="42" name="矩形 41"/>
          <p:cNvSpPr/>
          <p:nvPr/>
        </p:nvSpPr>
        <p:spPr>
          <a:xfrm>
            <a:off x="3843020" y="562991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DU</a:t>
            </a:r>
            <a:endParaRPr lang="en-US" altLang="zh-CN"/>
          </a:p>
        </p:txBody>
      </p:sp>
      <p:sp>
        <p:nvSpPr>
          <p:cNvPr id="43" name="矩形 42"/>
          <p:cNvSpPr/>
          <p:nvPr/>
        </p:nvSpPr>
        <p:spPr>
          <a:xfrm>
            <a:off x="3842385" y="4613275"/>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CUCP</a:t>
            </a:r>
            <a:endParaRPr lang="en-US" altLang="zh-CN"/>
          </a:p>
        </p:txBody>
      </p:sp>
      <p:cxnSp>
        <p:nvCxnSpPr>
          <p:cNvPr id="44" name="直接连接符 43"/>
          <p:cNvCxnSpPr>
            <a:stCxn id="41" idx="1"/>
            <a:endCxn id="43" idx="3"/>
          </p:cNvCxnSpPr>
          <p:nvPr/>
        </p:nvCxnSpPr>
        <p:spPr>
          <a:xfrm flipH="1">
            <a:off x="4925695" y="4820920"/>
            <a:ext cx="1101725"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074920" y="4820920"/>
            <a:ext cx="824865" cy="368300"/>
          </a:xfrm>
          <a:prstGeom prst="rect">
            <a:avLst/>
          </a:prstGeom>
          <a:noFill/>
        </p:spPr>
        <p:txBody>
          <a:bodyPr wrap="square" rtlCol="0">
            <a:spAutoFit/>
          </a:bodyPr>
          <a:p>
            <a:r>
              <a:rPr lang="en-US" altLang="zh-CN"/>
              <a:t>E1</a:t>
            </a:r>
            <a:endParaRPr lang="en-US" altLang="zh-CN"/>
          </a:p>
        </p:txBody>
      </p:sp>
      <p:sp>
        <p:nvSpPr>
          <p:cNvPr id="46" name="文本框 45"/>
          <p:cNvSpPr txBox="1"/>
          <p:nvPr/>
        </p:nvSpPr>
        <p:spPr>
          <a:xfrm>
            <a:off x="4398645" y="5189220"/>
            <a:ext cx="824865" cy="368300"/>
          </a:xfrm>
          <a:prstGeom prst="rect">
            <a:avLst/>
          </a:prstGeom>
          <a:noFill/>
        </p:spPr>
        <p:txBody>
          <a:bodyPr wrap="square" rtlCol="0">
            <a:spAutoFit/>
          </a:bodyPr>
          <a:p>
            <a:r>
              <a:rPr lang="en-US" altLang="zh-CN"/>
              <a:t>F1-C</a:t>
            </a:r>
            <a:endParaRPr lang="en-US" altLang="zh-CN"/>
          </a:p>
        </p:txBody>
      </p:sp>
      <p:cxnSp>
        <p:nvCxnSpPr>
          <p:cNvPr id="47" name="直接连接符 46"/>
          <p:cNvCxnSpPr>
            <a:stCxn id="42" idx="2"/>
            <a:endCxn id="40" idx="0"/>
          </p:cNvCxnSpPr>
          <p:nvPr/>
        </p:nvCxnSpPr>
        <p:spPr>
          <a:xfrm flipH="1">
            <a:off x="2717165" y="6045200"/>
            <a:ext cx="1662430" cy="397510"/>
          </a:xfrm>
          <a:prstGeom prst="line">
            <a:avLst/>
          </a:prstGeom>
        </p:spPr>
        <p:style>
          <a:lnRef idx="1">
            <a:schemeClr val="dk1"/>
          </a:lnRef>
          <a:fillRef idx="0">
            <a:schemeClr val="dk1"/>
          </a:fillRef>
          <a:effectRef idx="0">
            <a:schemeClr val="dk1"/>
          </a:effectRef>
          <a:fontRef idx="minor">
            <a:schemeClr val="tx1"/>
          </a:fontRef>
        </p:style>
      </p:cxnSp>
      <p:sp>
        <p:nvSpPr>
          <p:cNvPr id="49" name="矩形 48"/>
          <p:cNvSpPr/>
          <p:nvPr/>
        </p:nvSpPr>
        <p:spPr>
          <a:xfrm>
            <a:off x="6038215" y="370459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UPF</a:t>
            </a:r>
            <a:endParaRPr lang="en-US" altLang="zh-CN"/>
          </a:p>
        </p:txBody>
      </p:sp>
      <p:sp>
        <p:nvSpPr>
          <p:cNvPr id="50" name="文本框 49"/>
          <p:cNvSpPr txBox="1"/>
          <p:nvPr/>
        </p:nvSpPr>
        <p:spPr>
          <a:xfrm>
            <a:off x="6538595" y="4198620"/>
            <a:ext cx="824865" cy="368300"/>
          </a:xfrm>
          <a:prstGeom prst="rect">
            <a:avLst/>
          </a:prstGeom>
          <a:noFill/>
        </p:spPr>
        <p:txBody>
          <a:bodyPr wrap="square" rtlCol="0">
            <a:spAutoFit/>
          </a:bodyPr>
          <a:p>
            <a:r>
              <a:rPr lang="en-US" altLang="zh-CN"/>
              <a:t>N3</a:t>
            </a:r>
            <a:endParaRPr lang="en-US" altLang="zh-CN"/>
          </a:p>
        </p:txBody>
      </p:sp>
      <p:sp>
        <p:nvSpPr>
          <p:cNvPr id="51" name="文本框 50"/>
          <p:cNvSpPr txBox="1"/>
          <p:nvPr/>
        </p:nvSpPr>
        <p:spPr>
          <a:xfrm>
            <a:off x="6193790" y="3383280"/>
            <a:ext cx="824865" cy="368300"/>
          </a:xfrm>
          <a:prstGeom prst="rect">
            <a:avLst/>
          </a:prstGeom>
          <a:noFill/>
        </p:spPr>
        <p:txBody>
          <a:bodyPr wrap="square" rtlCol="0">
            <a:spAutoFit/>
          </a:bodyPr>
          <a:p>
            <a:r>
              <a:rPr lang="en-US" altLang="zh-CN"/>
              <a:t>N4</a:t>
            </a:r>
            <a:endParaRPr lang="en-US" altLang="zh-CN"/>
          </a:p>
        </p:txBody>
      </p:sp>
      <p:cxnSp>
        <p:nvCxnSpPr>
          <p:cNvPr id="52" name="直接连接符 51"/>
          <p:cNvCxnSpPr>
            <a:stCxn id="29" idx="2"/>
            <a:endCxn id="40" idx="0"/>
          </p:cNvCxnSpPr>
          <p:nvPr/>
        </p:nvCxnSpPr>
        <p:spPr>
          <a:xfrm flipH="1">
            <a:off x="2717165" y="3135630"/>
            <a:ext cx="1661795" cy="3307080"/>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55290" y="4820920"/>
            <a:ext cx="1208405" cy="368300"/>
          </a:xfrm>
          <a:prstGeom prst="rect">
            <a:avLst/>
          </a:prstGeom>
          <a:noFill/>
        </p:spPr>
        <p:txBody>
          <a:bodyPr wrap="square" rtlCol="0">
            <a:spAutoFit/>
          </a:bodyPr>
          <a:p>
            <a:r>
              <a:rPr lang="en-US" altLang="zh-CN"/>
              <a:t>N1</a:t>
            </a:r>
            <a:endParaRPr lang="en-US" altLang="zh-CN"/>
          </a:p>
        </p:txBody>
      </p:sp>
      <p:sp>
        <p:nvSpPr>
          <p:cNvPr id="54" name="矩形 53"/>
          <p:cNvSpPr/>
          <p:nvPr/>
        </p:nvSpPr>
        <p:spPr>
          <a:xfrm>
            <a:off x="8191500" y="370459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DN</a:t>
            </a:r>
            <a:endParaRPr lang="en-US" altLang="zh-CN"/>
          </a:p>
        </p:txBody>
      </p:sp>
      <p:cxnSp>
        <p:nvCxnSpPr>
          <p:cNvPr id="55" name="直接连接符 54"/>
          <p:cNvCxnSpPr>
            <a:stCxn id="49" idx="3"/>
            <a:endCxn id="54" idx="1"/>
          </p:cNvCxnSpPr>
          <p:nvPr/>
        </p:nvCxnSpPr>
        <p:spPr>
          <a:xfrm>
            <a:off x="7121525" y="3912235"/>
            <a:ext cx="105918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7444105" y="3912235"/>
            <a:ext cx="824865" cy="368300"/>
          </a:xfrm>
          <a:prstGeom prst="rect">
            <a:avLst/>
          </a:prstGeom>
          <a:noFill/>
        </p:spPr>
        <p:txBody>
          <a:bodyPr wrap="square" rtlCol="0">
            <a:spAutoFit/>
          </a:bodyPr>
          <a:p>
            <a:r>
              <a:rPr lang="en-US" altLang="zh-CN"/>
              <a:t>N6</a:t>
            </a:r>
            <a:endParaRPr lang="en-US" altLang="zh-CN"/>
          </a:p>
        </p:txBody>
      </p:sp>
      <p:sp>
        <p:nvSpPr>
          <p:cNvPr id="68" name="矩形 67"/>
          <p:cNvSpPr/>
          <p:nvPr/>
        </p:nvSpPr>
        <p:spPr>
          <a:xfrm>
            <a:off x="8202295" y="2770505"/>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PCF</a:t>
            </a:r>
            <a:endParaRPr lang="en-US" altLang="zh-CN"/>
          </a:p>
        </p:txBody>
      </p:sp>
      <p:sp>
        <p:nvSpPr>
          <p:cNvPr id="69" name="矩形 68"/>
          <p:cNvSpPr/>
          <p:nvPr/>
        </p:nvSpPr>
        <p:spPr>
          <a:xfrm>
            <a:off x="2436495" y="158115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NSSF</a:t>
            </a:r>
            <a:endParaRPr lang="en-US" altLang="zh-CN"/>
          </a:p>
        </p:txBody>
      </p:sp>
      <p:sp>
        <p:nvSpPr>
          <p:cNvPr id="70" name="矩形 69"/>
          <p:cNvSpPr/>
          <p:nvPr/>
        </p:nvSpPr>
        <p:spPr>
          <a:xfrm>
            <a:off x="6027420" y="1581150"/>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UDM</a:t>
            </a:r>
            <a:endParaRPr lang="en-US" altLang="zh-CN"/>
          </a:p>
        </p:txBody>
      </p:sp>
      <p:sp>
        <p:nvSpPr>
          <p:cNvPr id="71" name="矩形 70"/>
          <p:cNvSpPr/>
          <p:nvPr/>
        </p:nvSpPr>
        <p:spPr>
          <a:xfrm>
            <a:off x="10064750" y="2770505"/>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AF</a:t>
            </a:r>
            <a:endParaRPr lang="en-US" altLang="zh-CN"/>
          </a:p>
        </p:txBody>
      </p:sp>
      <p:cxnSp>
        <p:nvCxnSpPr>
          <p:cNvPr id="82" name="直接连接符 81"/>
          <p:cNvCxnSpPr/>
          <p:nvPr/>
        </p:nvCxnSpPr>
        <p:spPr>
          <a:xfrm>
            <a:off x="7121525" y="2927985"/>
            <a:ext cx="1059180"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7377430" y="2641600"/>
            <a:ext cx="824865" cy="368300"/>
          </a:xfrm>
          <a:prstGeom prst="rect">
            <a:avLst/>
          </a:prstGeom>
          <a:noFill/>
        </p:spPr>
        <p:txBody>
          <a:bodyPr wrap="square" rtlCol="0">
            <a:spAutoFit/>
          </a:bodyPr>
          <a:p>
            <a:r>
              <a:rPr lang="en-US" altLang="zh-CN"/>
              <a:t>N7</a:t>
            </a:r>
            <a:endParaRPr lang="en-US" altLang="zh-CN"/>
          </a:p>
        </p:txBody>
      </p:sp>
      <p:sp>
        <p:nvSpPr>
          <p:cNvPr id="85" name="文本框 84"/>
          <p:cNvSpPr txBox="1"/>
          <p:nvPr/>
        </p:nvSpPr>
        <p:spPr>
          <a:xfrm>
            <a:off x="9331325" y="2720340"/>
            <a:ext cx="824865" cy="368300"/>
          </a:xfrm>
          <a:prstGeom prst="rect">
            <a:avLst/>
          </a:prstGeom>
          <a:noFill/>
        </p:spPr>
        <p:txBody>
          <a:bodyPr wrap="square" rtlCol="0">
            <a:spAutoFit/>
          </a:bodyPr>
          <a:p>
            <a:r>
              <a:rPr lang="en-US" altLang="zh-CN"/>
              <a:t>N5</a:t>
            </a:r>
            <a:endParaRPr lang="en-US" altLang="zh-CN"/>
          </a:p>
        </p:txBody>
      </p:sp>
      <p:cxnSp>
        <p:nvCxnSpPr>
          <p:cNvPr id="86" name="直接连接符 85"/>
          <p:cNvCxnSpPr>
            <a:stCxn id="69" idx="2"/>
            <a:endCxn id="29" idx="0"/>
          </p:cNvCxnSpPr>
          <p:nvPr/>
        </p:nvCxnSpPr>
        <p:spPr>
          <a:xfrm>
            <a:off x="2973070" y="1996440"/>
            <a:ext cx="1405890" cy="723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70" idx="2"/>
            <a:endCxn id="29" idx="0"/>
          </p:cNvCxnSpPr>
          <p:nvPr/>
        </p:nvCxnSpPr>
        <p:spPr>
          <a:xfrm flipH="1">
            <a:off x="4378960" y="1996440"/>
            <a:ext cx="2185035" cy="723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30" idx="0"/>
            <a:endCxn id="70" idx="2"/>
          </p:cNvCxnSpPr>
          <p:nvPr/>
        </p:nvCxnSpPr>
        <p:spPr>
          <a:xfrm flipH="1" flipV="1">
            <a:off x="6563995" y="1996440"/>
            <a:ext cx="10795" cy="723900"/>
          </a:xfrm>
          <a:prstGeom prst="line">
            <a:avLst/>
          </a:prstGeom>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252220" y="2727325"/>
            <a:ext cx="1094105" cy="4152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AMF</a:t>
            </a:r>
            <a:endParaRPr lang="en-US" altLang="zh-CN"/>
          </a:p>
        </p:txBody>
      </p:sp>
      <p:cxnSp>
        <p:nvCxnSpPr>
          <p:cNvPr id="91" name="直接连接符 90"/>
          <p:cNvCxnSpPr>
            <a:endCxn id="29" idx="1"/>
          </p:cNvCxnSpPr>
          <p:nvPr/>
        </p:nvCxnSpPr>
        <p:spPr>
          <a:xfrm flipV="1">
            <a:off x="2322195" y="2927985"/>
            <a:ext cx="1509395" cy="6985"/>
          </a:xfrm>
          <a:prstGeom prst="line">
            <a:avLst/>
          </a:prstGeom>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6619240" y="2174240"/>
            <a:ext cx="824865" cy="368300"/>
          </a:xfrm>
          <a:prstGeom prst="rect">
            <a:avLst/>
          </a:prstGeom>
          <a:noFill/>
        </p:spPr>
        <p:txBody>
          <a:bodyPr wrap="square" rtlCol="0">
            <a:spAutoFit/>
          </a:bodyPr>
          <a:p>
            <a:r>
              <a:rPr lang="en-US" altLang="zh-CN"/>
              <a:t>N10</a:t>
            </a:r>
            <a:endParaRPr lang="en-US" altLang="zh-CN"/>
          </a:p>
        </p:txBody>
      </p:sp>
      <p:sp>
        <p:nvSpPr>
          <p:cNvPr id="93" name="文本框 92"/>
          <p:cNvSpPr txBox="1"/>
          <p:nvPr/>
        </p:nvSpPr>
        <p:spPr>
          <a:xfrm>
            <a:off x="5085715" y="2174240"/>
            <a:ext cx="824865" cy="368300"/>
          </a:xfrm>
          <a:prstGeom prst="rect">
            <a:avLst/>
          </a:prstGeom>
          <a:noFill/>
        </p:spPr>
        <p:txBody>
          <a:bodyPr wrap="square" rtlCol="0">
            <a:spAutoFit/>
          </a:bodyPr>
          <a:p>
            <a:r>
              <a:rPr lang="en-US" altLang="zh-CN"/>
              <a:t>N8</a:t>
            </a:r>
            <a:endParaRPr lang="en-US" altLang="zh-CN"/>
          </a:p>
        </p:txBody>
      </p:sp>
      <p:sp>
        <p:nvSpPr>
          <p:cNvPr id="94" name="文本框 93"/>
          <p:cNvSpPr txBox="1"/>
          <p:nvPr/>
        </p:nvSpPr>
        <p:spPr>
          <a:xfrm>
            <a:off x="4163695" y="2174240"/>
            <a:ext cx="824865" cy="368300"/>
          </a:xfrm>
          <a:prstGeom prst="rect">
            <a:avLst/>
          </a:prstGeom>
          <a:noFill/>
        </p:spPr>
        <p:txBody>
          <a:bodyPr wrap="square" rtlCol="0">
            <a:spAutoFit/>
          </a:bodyPr>
          <a:p>
            <a:r>
              <a:rPr lang="en-US" altLang="zh-CN"/>
              <a:t>N12</a:t>
            </a:r>
            <a:endParaRPr lang="en-US" altLang="zh-CN"/>
          </a:p>
        </p:txBody>
      </p:sp>
      <p:sp>
        <p:nvSpPr>
          <p:cNvPr id="95" name="文本框 94"/>
          <p:cNvSpPr txBox="1"/>
          <p:nvPr/>
        </p:nvSpPr>
        <p:spPr>
          <a:xfrm>
            <a:off x="3018155" y="2174240"/>
            <a:ext cx="824865" cy="368300"/>
          </a:xfrm>
          <a:prstGeom prst="rect">
            <a:avLst/>
          </a:prstGeom>
          <a:noFill/>
        </p:spPr>
        <p:txBody>
          <a:bodyPr wrap="square" rtlCol="0">
            <a:spAutoFit/>
          </a:bodyPr>
          <a:p>
            <a:r>
              <a:rPr lang="en-US" altLang="zh-CN"/>
              <a:t>N22</a:t>
            </a:r>
            <a:endParaRPr lang="en-US" altLang="zh-CN"/>
          </a:p>
        </p:txBody>
      </p:sp>
      <p:sp>
        <p:nvSpPr>
          <p:cNvPr id="96" name="文本框 95"/>
          <p:cNvSpPr txBox="1"/>
          <p:nvPr/>
        </p:nvSpPr>
        <p:spPr>
          <a:xfrm>
            <a:off x="2827020" y="2641600"/>
            <a:ext cx="824865" cy="368300"/>
          </a:xfrm>
          <a:prstGeom prst="rect">
            <a:avLst/>
          </a:prstGeom>
          <a:noFill/>
        </p:spPr>
        <p:txBody>
          <a:bodyPr wrap="square" rtlCol="0">
            <a:spAutoFit/>
          </a:bodyPr>
          <a:p>
            <a:r>
              <a:rPr lang="en-US" altLang="zh-CN"/>
              <a:t>N14</a:t>
            </a:r>
            <a:endParaRPr lang="en-US" altLang="zh-CN"/>
          </a:p>
        </p:txBody>
      </p:sp>
      <p:sp>
        <p:nvSpPr>
          <p:cNvPr id="97" name="文本框 96"/>
          <p:cNvSpPr txBox="1"/>
          <p:nvPr/>
        </p:nvSpPr>
        <p:spPr>
          <a:xfrm>
            <a:off x="5151755" y="2641600"/>
            <a:ext cx="824865" cy="368300"/>
          </a:xfrm>
          <a:prstGeom prst="rect">
            <a:avLst/>
          </a:prstGeom>
          <a:noFill/>
        </p:spPr>
        <p:txBody>
          <a:bodyPr wrap="square" rtlCol="0">
            <a:spAutoFit/>
          </a:bodyPr>
          <a:p>
            <a:r>
              <a:rPr lang="en-US" altLang="zh-CN"/>
              <a:t>N11</a:t>
            </a:r>
            <a:endParaRPr lang="en-US" altLang="zh-CN"/>
          </a:p>
        </p:txBody>
      </p:sp>
      <p:sp>
        <p:nvSpPr>
          <p:cNvPr id="98" name="文本框 97"/>
          <p:cNvSpPr txBox="1"/>
          <p:nvPr/>
        </p:nvSpPr>
        <p:spPr>
          <a:xfrm>
            <a:off x="5252085" y="1420495"/>
            <a:ext cx="824865" cy="368300"/>
          </a:xfrm>
          <a:prstGeom prst="rect">
            <a:avLst/>
          </a:prstGeom>
          <a:noFill/>
        </p:spPr>
        <p:txBody>
          <a:bodyPr wrap="square" rtlCol="0">
            <a:spAutoFit/>
          </a:bodyPr>
          <a:p>
            <a:r>
              <a:rPr lang="en-US" altLang="zh-CN"/>
              <a:t>N13</a:t>
            </a:r>
            <a:endParaRPr lang="en-US" altLang="zh-CN"/>
          </a:p>
        </p:txBody>
      </p:sp>
      <p:cxnSp>
        <p:nvCxnSpPr>
          <p:cNvPr id="102" name="直接连接符 101"/>
          <p:cNvCxnSpPr/>
          <p:nvPr/>
        </p:nvCxnSpPr>
        <p:spPr>
          <a:xfrm>
            <a:off x="4547235" y="3302000"/>
            <a:ext cx="4290695" cy="3429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7018655" y="3142615"/>
            <a:ext cx="824865" cy="368300"/>
          </a:xfrm>
          <a:prstGeom prst="rect">
            <a:avLst/>
          </a:prstGeom>
          <a:noFill/>
        </p:spPr>
        <p:txBody>
          <a:bodyPr wrap="square" rtlCol="0">
            <a:spAutoFit/>
          </a:bodyPr>
          <a:p>
            <a:r>
              <a:rPr lang="en-US" altLang="zh-CN"/>
              <a:t>N15</a:t>
            </a:r>
            <a:endParaRPr lang="en-US" altLang="zh-CN"/>
          </a:p>
        </p:txBody>
      </p:sp>
      <p:sp>
        <p:nvSpPr>
          <p:cNvPr id="106" name="标题 55"/>
          <p:cNvSpPr>
            <a:spLocks noGrp="1"/>
          </p:cNvSpPr>
          <p:nvPr/>
        </p:nvSpPr>
        <p:spPr>
          <a:xfrm>
            <a:off x="8798462" y="5859277"/>
            <a:ext cx="11351684" cy="769684"/>
          </a:xfrm>
          <a:prstGeom prst="rect">
            <a:avLst/>
          </a:prstGeom>
        </p:spPr>
        <p:txBody>
          <a:bodyPr vert="horz" lIns="53877" tIns="26938" rIns="53877" bIns="26938" rtlCol="0" anchor="ctr" anchorCtr="0">
            <a:noAutofit/>
          </a:bodyPr>
          <a:lstStyle>
            <a:lvl1pPr algn="ctr" defTabSz="1219200" rtl="0" eaLnBrk="1" latinLnBrk="0" hangingPunct="1">
              <a:spcBef>
                <a:spcPct val="0"/>
              </a:spcBef>
              <a:buNone/>
              <a:defRPr lang="zh-CN" altLang="en-US" sz="3200" b="1" kern="1200"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marL="0" indent="0" algn="l" eaLnBrk="1" hangingPunct="1">
              <a:lnSpc>
                <a:spcPct val="100000"/>
              </a:lnSpc>
              <a:spcBef>
                <a:spcPts val="0"/>
              </a:spcBef>
              <a:spcAft>
                <a:spcPts val="0"/>
              </a:spcAft>
              <a:buSzPct val="100000"/>
              <a:buFontTx/>
              <a:buNone/>
            </a:pPr>
            <a:r>
              <a:rPr lang="en-US" altLang="zh-CN" sz="1800" b="0">
                <a:ln>
                  <a:noFill/>
                </a:ln>
                <a:solidFill>
                  <a:schemeClr val="tx1"/>
                </a:solidFill>
                <a:latin typeface="+mj-lt"/>
                <a:ea typeface="+mj-ea"/>
                <a:cs typeface="+mj-cs"/>
                <a:sym typeface="+mn-ea"/>
                <a:hlinkClick r:id="rId1" action="ppaction://hlinkfile"/>
              </a:rPr>
              <a:t>5G option2</a:t>
            </a:r>
            <a:r>
              <a:rPr sz="1800" b="0">
                <a:ln>
                  <a:noFill/>
                </a:ln>
                <a:solidFill>
                  <a:schemeClr val="tx1"/>
                </a:solidFill>
                <a:latin typeface="+mj-lt"/>
                <a:ea typeface="+mj-ea"/>
                <a:cs typeface="+mj-cs"/>
                <a:sym typeface="+mn-ea"/>
                <a:hlinkClick r:id="rId1" action="ppaction://hlinkfile"/>
              </a:rPr>
              <a:t>规划参数配置表</a:t>
            </a:r>
            <a:endParaRPr sz="1800" b="0">
              <a:ln>
                <a:noFill/>
              </a:ln>
              <a:solidFill>
                <a:schemeClr val="tx1"/>
              </a:solidFill>
              <a:latin typeface="+mj-lt"/>
              <a:ea typeface="+mj-ea"/>
              <a:cs typeface="+mj-cs"/>
              <a:sym typeface="+mn-ea"/>
            </a:endParaRPr>
          </a:p>
          <a:p>
            <a:pPr marL="0" indent="0" algn="l" eaLnBrk="1" hangingPunct="1">
              <a:lnSpc>
                <a:spcPct val="100000"/>
              </a:lnSpc>
              <a:spcBef>
                <a:spcPts val="0"/>
              </a:spcBef>
              <a:spcAft>
                <a:spcPts val="0"/>
              </a:spcAft>
              <a:buSzPct val="100000"/>
              <a:buFontTx/>
              <a:buNone/>
            </a:pPr>
            <a:endParaRPr sz="1800" b="0">
              <a:ln>
                <a:noFill/>
              </a:ln>
              <a:solidFill>
                <a:schemeClr val="tx1"/>
              </a:solidFill>
              <a:latin typeface="+mj-lt"/>
              <a:ea typeface="+mj-ea"/>
              <a:cs typeface="+mj-cs"/>
              <a:sym typeface="+mn-ea"/>
            </a:endParaRPr>
          </a:p>
        </p:txBody>
      </p:sp>
    </p:spTree>
    <p:custDataLst>
      <p:tags r:id="rId2"/>
    </p:custData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6" name="标题 55"/>
          <p:cNvSpPr>
            <a:spLocks noGrp="1"/>
          </p:cNvSpPr>
          <p:nvPr/>
        </p:nvSpPr>
        <p:spPr>
          <a:xfrm>
            <a:off x="262157" y="132"/>
            <a:ext cx="11351684" cy="769684"/>
          </a:xfrm>
          <a:prstGeom prst="rect">
            <a:avLst/>
          </a:prstGeom>
        </p:spPr>
        <p:txBody>
          <a:bodyPr vert="horz" lIns="53877" tIns="26938" rIns="53877" bIns="26938" rtlCol="0" anchor="ctr" anchorCtr="0">
            <a:noAutofit/>
          </a:bodyPr>
          <a:lstStyle>
            <a:lvl1pPr algn="ctr" defTabSz="1219200" rtl="0" eaLnBrk="1" latinLnBrk="0" hangingPunct="1">
              <a:spcBef>
                <a:spcPct val="0"/>
              </a:spcBef>
              <a:buNone/>
              <a:defRPr lang="zh-CN" altLang="en-US" sz="3200" b="1" kern="1200"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marL="0" indent="0" algn="l" eaLnBrk="1" hangingPunct="1">
              <a:lnSpc>
                <a:spcPct val="100000"/>
              </a:lnSpc>
              <a:spcBef>
                <a:spcPts val="0"/>
              </a:spcBef>
              <a:spcAft>
                <a:spcPts val="0"/>
              </a:spcAft>
              <a:buSzPct val="100000"/>
              <a:buFontTx/>
              <a:buNone/>
            </a:pPr>
            <a:r>
              <a:rPr sz="2800">
                <a:latin typeface="+mj-lt"/>
                <a:ea typeface="+mj-ea"/>
                <a:cs typeface="+mj-cs"/>
                <a:sym typeface="+mn-ea"/>
              </a:rPr>
              <a:t>知识点</a:t>
            </a:r>
            <a:r>
              <a:rPr lang="en-US" altLang="zh-CN" sz="2800">
                <a:latin typeface="+mj-lt"/>
                <a:ea typeface="+mj-ea"/>
                <a:cs typeface="+mj-cs"/>
                <a:sym typeface="+mn-ea"/>
              </a:rPr>
              <a:t>5-5G </a:t>
            </a:r>
            <a:r>
              <a:rPr sz="2800">
                <a:latin typeface="+mj-lt"/>
                <a:ea typeface="+mj-ea"/>
                <a:cs typeface="+mj-cs"/>
                <a:sym typeface="+mn-ea"/>
              </a:rPr>
              <a:t>专业术语解释</a:t>
            </a:r>
            <a:endParaRPr sz="2800">
              <a:latin typeface="+mj-lt"/>
              <a:ea typeface="+mj-ea"/>
              <a:cs typeface="+mj-cs"/>
              <a:sym typeface="+mn-ea"/>
            </a:endParaRPr>
          </a:p>
        </p:txBody>
      </p:sp>
      <p:sp>
        <p:nvSpPr>
          <p:cNvPr id="3" name="文本框 2"/>
          <p:cNvSpPr txBox="1"/>
          <p:nvPr/>
        </p:nvSpPr>
        <p:spPr>
          <a:xfrm>
            <a:off x="946150" y="681990"/>
            <a:ext cx="15285085" cy="6247130"/>
          </a:xfrm>
          <a:prstGeom prst="rect">
            <a:avLst/>
          </a:prstGeom>
          <a:noFill/>
        </p:spPr>
        <p:txBody>
          <a:bodyPr wrap="square" rtlCol="0" anchor="t">
            <a:spAutoFit/>
          </a:bodyPr>
          <a:p>
            <a:r>
              <a:rPr lang="zh-CN" altLang="en-US" sz="1600"/>
              <a:t>5GC：5G Core Network，5G核心网。</a:t>
            </a:r>
            <a:endParaRPr lang="zh-CN" altLang="en-US" sz="1600"/>
          </a:p>
          <a:p>
            <a:r>
              <a:rPr lang="zh-CN" altLang="en-US" sz="1600"/>
              <a:t>5GS：5G system，5G系统。</a:t>
            </a:r>
            <a:endParaRPr lang="zh-CN" altLang="en-US" sz="1600"/>
          </a:p>
          <a:p>
            <a:r>
              <a:rPr lang="zh-CN" altLang="en-US" sz="1600"/>
              <a:t>NR：New Radio，新空口。</a:t>
            </a:r>
            <a:endParaRPr lang="zh-CN" altLang="en-US" sz="1600"/>
          </a:p>
          <a:p>
            <a:r>
              <a:rPr lang="zh-CN" altLang="en-US" sz="1600"/>
              <a:t>NG-RAN：Next Generation Radio Access Network，下一代无线接入网络，即5G无线接入网。</a:t>
            </a:r>
            <a:endParaRPr lang="zh-CN" altLang="en-US" sz="1600"/>
          </a:p>
          <a:p>
            <a:r>
              <a:rPr lang="zh-CN" altLang="en-US" sz="1600"/>
              <a:t>gNB：Generation NodeB，5G基站。</a:t>
            </a:r>
            <a:endParaRPr lang="zh-CN" altLang="en-US" sz="1600"/>
          </a:p>
          <a:p>
            <a:r>
              <a:rPr lang="zh-CN" altLang="en-US" sz="1600"/>
              <a:t>ng-eNB：升级之后，可与5G核心网对接的4G基站。在Option4系列的NSA组网架构下，</a:t>
            </a:r>
            <a:endParaRPr lang="zh-CN" altLang="en-US" sz="1600"/>
          </a:p>
          <a:p>
            <a:r>
              <a:rPr lang="zh-CN" altLang="en-US" sz="1600"/>
              <a:t>4G基站必须升级支持eLTE，和5G核心网对接。</a:t>
            </a:r>
            <a:endParaRPr lang="zh-CN" altLang="en-US" sz="1600"/>
          </a:p>
          <a:p>
            <a:r>
              <a:rPr lang="zh-CN" altLang="en-US" sz="1600"/>
              <a:t>en-gNB：在Option3系列的NSA组网架构下，和4G核心网对接的5G基站。</a:t>
            </a:r>
            <a:endParaRPr lang="zh-CN" altLang="en-US" sz="1600"/>
          </a:p>
          <a:p>
            <a:r>
              <a:rPr lang="zh-CN" altLang="en-US" sz="1600"/>
              <a:t>EN-DC：EUTRA-NR Dual Connection，以EUTRA为主，NR为辅的双连接。</a:t>
            </a:r>
            <a:endParaRPr lang="zh-CN" altLang="en-US" sz="1600"/>
          </a:p>
          <a:p>
            <a:r>
              <a:rPr lang="zh-CN" altLang="en-US" sz="1600"/>
              <a:t>MCG：Master Cell Group，主小区组。</a:t>
            </a:r>
            <a:endParaRPr lang="zh-CN" altLang="en-US" sz="1600"/>
          </a:p>
          <a:p>
            <a:r>
              <a:rPr lang="zh-CN" altLang="en-US" sz="1600"/>
              <a:t>SCG：Secondary Cell Group，辅小区组。</a:t>
            </a:r>
            <a:endParaRPr lang="zh-CN" altLang="en-US" sz="1600"/>
          </a:p>
          <a:p>
            <a:r>
              <a:rPr lang="zh-CN" altLang="en-US" sz="1600"/>
              <a:t>RAN：Radio Access Network，无线接入网络。</a:t>
            </a:r>
            <a:endParaRPr lang="zh-CN" altLang="en-US" sz="1600"/>
          </a:p>
          <a:p>
            <a:r>
              <a:rPr lang="zh-CN" altLang="en-US" sz="1600"/>
              <a:t>NR CGI： NR Cell Global Identifier，NR小区全球标识。 NR CGI = PLMN Identity + NR Cell Identity。</a:t>
            </a:r>
            <a:endParaRPr lang="zh-CN" altLang="en-US" sz="1600"/>
          </a:p>
          <a:p>
            <a:r>
              <a:rPr lang="zh-CN" altLang="en-US" sz="1600"/>
              <a:t>SUL：Supplementary Uplink，补充上行载波。补充上行表明一个传统的包含上行和下行的载波对，</a:t>
            </a:r>
            <a:endParaRPr lang="zh-CN" altLang="en-US" sz="1600"/>
          </a:p>
          <a:p>
            <a:r>
              <a:rPr lang="zh-CN" altLang="en-US" sz="1600"/>
              <a:t>会有一个关联或者补充的上行载波，该载波一般部署在低频。其目的是扩展上行覆盖。</a:t>
            </a:r>
            <a:endParaRPr lang="zh-CN" altLang="en-US" sz="1600"/>
          </a:p>
          <a:p>
            <a:r>
              <a:rPr lang="zh-CN" altLang="en-US" sz="1600"/>
              <a:t>SSB：Synchronization Signal Block，同步信号，包括主同步信号、辅同步信号和广播信道。</a:t>
            </a:r>
            <a:endParaRPr lang="zh-CN" altLang="en-US" sz="1600"/>
          </a:p>
          <a:p>
            <a:r>
              <a:rPr lang="zh-CN" altLang="en-US" sz="1600"/>
              <a:t>5QI： 5G QoS标识符</a:t>
            </a:r>
            <a:endParaRPr lang="zh-CN" altLang="en-US" sz="1600"/>
          </a:p>
          <a:p>
            <a:r>
              <a:rPr lang="zh-CN" altLang="en-US" sz="1600"/>
              <a:t>RS： 参考信号</a:t>
            </a:r>
            <a:endParaRPr lang="zh-CN" altLang="en-US" sz="1600"/>
          </a:p>
          <a:p>
            <a:r>
              <a:rPr lang="zh-CN" altLang="en-US" sz="1600"/>
              <a:t>RSRP： 参考信号接收功率</a:t>
            </a:r>
            <a:endParaRPr lang="zh-CN" altLang="en-US" sz="1600"/>
          </a:p>
          <a:p>
            <a:r>
              <a:rPr lang="zh-CN" altLang="en-US" sz="1600"/>
              <a:t>RSRQ： 参考信号接收质量</a:t>
            </a:r>
            <a:endParaRPr lang="zh-CN" altLang="en-US" sz="1600"/>
          </a:p>
          <a:p>
            <a:r>
              <a:rPr lang="zh-CN" altLang="en-US" sz="1600"/>
              <a:t>SD： 切片鉴别器</a:t>
            </a:r>
            <a:endParaRPr lang="zh-CN" altLang="en-US" sz="1600"/>
          </a:p>
          <a:p>
            <a:r>
              <a:rPr lang="zh-CN" altLang="en-US" sz="1600"/>
              <a:t>SST： 切片/服务类型</a:t>
            </a:r>
            <a:endParaRPr lang="zh-CN" altLang="en-US" sz="1600"/>
          </a:p>
          <a:p>
            <a:pPr algn="l">
              <a:buClrTx/>
              <a:buSzTx/>
              <a:buNone/>
            </a:pPr>
            <a:r>
              <a:rPr lang="zh-CN" altLang="en-US" sz="1600"/>
              <a:t>S-NSSAI： 单网络切片选择辅助信息</a:t>
            </a:r>
            <a:endParaRPr lang="zh-CN" altLang="en-US" sz="1600"/>
          </a:p>
          <a:p>
            <a:pPr algn="l">
              <a:buClrTx/>
              <a:buSzTx/>
              <a:buNone/>
            </a:pPr>
            <a:r>
              <a:rPr lang="zh-CN" altLang="en-US" sz="1600"/>
              <a:t>SUPI：用户永久标识符 </a:t>
            </a:r>
            <a:endParaRPr lang="zh-CN" altLang="en-US" sz="1600"/>
          </a:p>
          <a:p>
            <a:pPr algn="l">
              <a:buClrTx/>
              <a:buSzTx/>
              <a:buNone/>
            </a:pPr>
            <a:r>
              <a:rPr lang="zh-CN" altLang="en-US" sz="1600"/>
              <a:t> GUAMI ：全球唯一的AMF标识符</a:t>
            </a:r>
            <a:endParaRPr lang="zh-CN" altLang="en-US" sz="1600"/>
          </a:p>
        </p:txBody>
      </p:sp>
    </p:spTree>
    <p:custDataLst>
      <p:tags r:id="rId1"/>
    </p:custDataLst>
  </p:cSld>
  <p:clrMapOvr>
    <a:masterClrMapping/>
  </p:clrMapOvr>
  <p:transition spd="slow">
    <p:wip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TAG_VERSION" val="1.0"/>
  <p:tag name="KSO_WM_BEAUTIFY_FLAG" val="#wm#"/>
  <p:tag name="KSO_WM_COMBINE_RELATE_SLIDE_ID" val="background20181784_1"/>
  <p:tag name="KSO_WM_TEMPLATE_CATEGORY" val="custom"/>
  <p:tag name="KSO_WM_TEMPLATE_INDEX" val="20183083"/>
  <p:tag name="KSO_WM_TEMPLATE_SUBCATEGORY" val="0"/>
  <p:tag name="KSO_WM_TEMPLATE_THUMBS_INDEX" val="1、6、12、13、17、22、28、29、30、31、36、"/>
</p:tagLst>
</file>

<file path=ppt/tags/tag101.xml><?xml version="1.0" encoding="utf-8"?>
<p:tagLst xmlns:p="http://schemas.openxmlformats.org/presentationml/2006/main">
  <p:tag name="KSO_WM_TAG_VERSION" val="1.0"/>
  <p:tag name="KSO_WM_SLIDE_ITEM_CNT" val="0"/>
  <p:tag name="KSO_WM_SLIDE_LAYOUT" val="a_d_f"/>
  <p:tag name="KSO_WM_SLIDE_LAYOUT_CNT" val="1_1_1"/>
  <p:tag name="KSO_WM_SLIDE_TYPE" val="text"/>
  <p:tag name="KSO_WM_BEAUTIFY_FLAG" val="#wm#"/>
  <p:tag name="KSO_WM_SLIDE_POSITION" val="0*20"/>
  <p:tag name="KSO_WM_SLIDE_SIZE" val="960*385"/>
  <p:tag name="KSO_WM_COMBINE_RELATE_SLIDE_ID" val="background20181784_8"/>
  <p:tag name="KSO_WM_TEMPLATE_CATEGORY" val="custom"/>
  <p:tag name="KSO_WM_TEMPLATE_INDEX" val="20183083"/>
  <p:tag name="KSO_WM_SLIDE_ID" val="custom20183083_29"/>
  <p:tag name="KSO_WM_SLIDE_INDEX" val="29"/>
  <p:tag name="KSO_WM_TEMPLATE_SUBCATEGORY" val="0"/>
  <p:tag name="KSO_WM_SLIDE_SUBTYPE" val="picTxt"/>
</p:tagLst>
</file>

<file path=ppt/tags/tag102.xml><?xml version="1.0" encoding="utf-8"?>
<p:tagLst xmlns:p="http://schemas.openxmlformats.org/presentationml/2006/main">
  <p:tag name="KSO_WM_UNIT_TABLE_BEAUTIFY" val="smartTable{49221a4c-943a-4e01-a0c0-98342e11304f}"/>
</p:tagLst>
</file>

<file path=ppt/tags/tag103.xml><?xml version="1.0" encoding="utf-8"?>
<p:tagLst xmlns:p="http://schemas.openxmlformats.org/presentationml/2006/main">
  <p:tag name="KSO_WM_TAG_VERSION" val="1.0"/>
  <p:tag name="KSO_WM_SLIDE_ITEM_CNT" val="0"/>
  <p:tag name="KSO_WM_SLIDE_LAYOUT" val="a_d_f"/>
  <p:tag name="KSO_WM_SLIDE_LAYOUT_CNT" val="1_1_1"/>
  <p:tag name="KSO_WM_SLIDE_TYPE" val="text"/>
  <p:tag name="KSO_WM_BEAUTIFY_FLAG" val="#wm#"/>
  <p:tag name="KSO_WM_SLIDE_POSITION" val="0*20"/>
  <p:tag name="KSO_WM_SLIDE_SIZE" val="960*385"/>
  <p:tag name="KSO_WM_COMBINE_RELATE_SLIDE_ID" val="background20181784_8"/>
  <p:tag name="KSO_WM_TEMPLATE_CATEGORY" val="custom"/>
  <p:tag name="KSO_WM_TEMPLATE_INDEX" val="20183083"/>
  <p:tag name="KSO_WM_SLIDE_ID" val="custom20183083_29"/>
  <p:tag name="KSO_WM_SLIDE_INDEX" val="29"/>
  <p:tag name="KSO_WM_TEMPLATE_SUBCATEGORY" val="0"/>
  <p:tag name="KSO_WM_SLIDE_SUBTYPE" val="picTxt"/>
</p:tagLst>
</file>

<file path=ppt/tags/tag104.xml><?xml version="1.0" encoding="utf-8"?>
<p:tagLst xmlns:p="http://schemas.openxmlformats.org/presentationml/2006/main">
  <p:tag name="KSO_WM_TAG_VERSION" val="1.0"/>
  <p:tag name="KSO_WM_SLIDE_ITEM_CNT" val="0"/>
  <p:tag name="KSO_WM_SLIDE_LAYOUT" val="a_d_f"/>
  <p:tag name="KSO_WM_SLIDE_LAYOUT_CNT" val="1_1_1"/>
  <p:tag name="KSO_WM_SLIDE_TYPE" val="text"/>
  <p:tag name="KSO_WM_BEAUTIFY_FLAG" val="#wm#"/>
  <p:tag name="KSO_WM_SLIDE_POSITION" val="0*20"/>
  <p:tag name="KSO_WM_SLIDE_SIZE" val="960*385"/>
  <p:tag name="KSO_WM_COMBINE_RELATE_SLIDE_ID" val="background20181784_8"/>
  <p:tag name="KSO_WM_TEMPLATE_CATEGORY" val="custom"/>
  <p:tag name="KSO_WM_TEMPLATE_INDEX" val="20183083"/>
  <p:tag name="KSO_WM_SLIDE_ID" val="custom20183083_29"/>
  <p:tag name="KSO_WM_SLIDE_INDEX" val="29"/>
  <p:tag name="KSO_WM_TEMPLATE_SUBCATEGORY" val="0"/>
  <p:tag name="KSO_WM_SLIDE_SUBTYPE" val="picTxt"/>
</p:tagLst>
</file>

<file path=ppt/tags/tag105.xml><?xml version="1.0" encoding="utf-8"?>
<p:tagLst xmlns:p="http://schemas.openxmlformats.org/presentationml/2006/main">
  <p:tag name="KSO_WM_TAG_VERSION" val="1.0"/>
  <p:tag name="KSO_WM_SLIDE_ITEM_CNT" val="0"/>
  <p:tag name="KSO_WM_SLIDE_LAYOUT" val="a_d_f"/>
  <p:tag name="KSO_WM_SLIDE_LAYOUT_CNT" val="1_1_1"/>
  <p:tag name="KSO_WM_SLIDE_TYPE" val="text"/>
  <p:tag name="KSO_WM_BEAUTIFY_FLAG" val="#wm#"/>
  <p:tag name="KSO_WM_SLIDE_POSITION" val="0*20"/>
  <p:tag name="KSO_WM_SLIDE_SIZE" val="960*385"/>
  <p:tag name="KSO_WM_COMBINE_RELATE_SLIDE_ID" val="background20181784_8"/>
  <p:tag name="KSO_WM_TEMPLATE_CATEGORY" val="custom"/>
  <p:tag name="KSO_WM_TEMPLATE_INDEX" val="20183083"/>
  <p:tag name="KSO_WM_SLIDE_ID" val="custom20183083_29"/>
  <p:tag name="KSO_WM_SLIDE_INDEX" val="29"/>
  <p:tag name="KSO_WM_TEMPLATE_SUBCATEGORY" val="0"/>
  <p:tag name="KSO_WM_SLIDE_SUBTYPE" val="picTxt"/>
</p:tagLst>
</file>

<file path=ppt/tags/tag106.xml><?xml version="1.0" encoding="utf-8"?>
<p:tagLst xmlns:p="http://schemas.openxmlformats.org/presentationml/2006/main">
  <p:tag name="KSO_WM_TAG_VERSION" val="1.0"/>
  <p:tag name="KSO_WM_SLIDE_ITEM_CNT" val="0"/>
  <p:tag name="KSO_WM_SLIDE_LAYOUT" val="a_d_f"/>
  <p:tag name="KSO_WM_SLIDE_LAYOUT_CNT" val="1_1_1"/>
  <p:tag name="KSO_WM_SLIDE_TYPE" val="text"/>
  <p:tag name="KSO_WM_BEAUTIFY_FLAG" val="#wm#"/>
  <p:tag name="KSO_WM_SLIDE_POSITION" val="0*20"/>
  <p:tag name="KSO_WM_SLIDE_SIZE" val="960*385"/>
  <p:tag name="KSO_WM_COMBINE_RELATE_SLIDE_ID" val="background20181784_8"/>
  <p:tag name="KSO_WM_TEMPLATE_CATEGORY" val="custom"/>
  <p:tag name="KSO_WM_TEMPLATE_INDEX" val="20183083"/>
  <p:tag name="KSO_WM_SLIDE_ID" val="custom20183083_29"/>
  <p:tag name="KSO_WM_SLIDE_INDEX" val="29"/>
  <p:tag name="KSO_WM_TEMPLATE_SUBCATEGORY" val="0"/>
  <p:tag name="KSO_WM_SLIDE_SUBTYPE" val="picTxt"/>
</p:tagLst>
</file>

<file path=ppt/tags/tag107.xml><?xml version="1.0" encoding="utf-8"?>
<p:tagLst xmlns:p="http://schemas.openxmlformats.org/presentationml/2006/main">
  <p:tag name="KSO_WM_TAG_VERSION" val="1.0"/>
  <p:tag name="KSO_WM_SLIDE_ITEM_CNT" val="0"/>
  <p:tag name="KSO_WM_SLIDE_LAYOUT" val="a_d_f"/>
  <p:tag name="KSO_WM_SLIDE_LAYOUT_CNT" val="1_1_1"/>
  <p:tag name="KSO_WM_SLIDE_TYPE" val="text"/>
  <p:tag name="KSO_WM_BEAUTIFY_FLAG" val="#wm#"/>
  <p:tag name="KSO_WM_SLIDE_POSITION" val="0*20"/>
  <p:tag name="KSO_WM_SLIDE_SIZE" val="960*385"/>
  <p:tag name="KSO_WM_COMBINE_RELATE_SLIDE_ID" val="background20181784_8"/>
  <p:tag name="KSO_WM_TEMPLATE_CATEGORY" val="custom"/>
  <p:tag name="KSO_WM_TEMPLATE_INDEX" val="20183083"/>
  <p:tag name="KSO_WM_SLIDE_ID" val="custom20183083_29"/>
  <p:tag name="KSO_WM_SLIDE_INDEX" val="29"/>
  <p:tag name="KSO_WM_TEMPLATE_SUBCATEGORY" val="0"/>
  <p:tag name="KSO_WM_SLIDE_SUBTYPE" val="picTxt"/>
</p:tagLst>
</file>

<file path=ppt/tags/tag108.xml><?xml version="1.0" encoding="utf-8"?>
<p:tagLst xmlns:p="http://schemas.openxmlformats.org/presentationml/2006/main">
  <p:tag name="KSO_WM_UNIT_PLACING_PICTURE_USER_VIEWPORT" val="{&quot;height&quot;:9375,&quot;width&quot;:18450}"/>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23_3*m_h_i*1_2_1"/>
  <p:tag name="KSO_WM_TEMPLATE_CATEGORY" val="diagram"/>
  <p:tag name="KSO_WM_TEMPLATE_INDEX" val="20201423"/>
  <p:tag name="KSO_WM_UNIT_LAYERLEVEL" val="1_1_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23_3*m_h_i*1_2_2"/>
  <p:tag name="KSO_WM_TEMPLATE_CATEGORY" val="diagram"/>
  <p:tag name="KSO_WM_TEMPLATE_INDEX" val="20201423"/>
  <p:tag name="KSO_WM_UNIT_LAYERLEVEL" val="1_1_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23_3*m_h_i*1_2_3"/>
  <p:tag name="KSO_WM_TEMPLATE_CATEGORY" val="diagram"/>
  <p:tag name="KSO_WM_TEMPLATE_INDEX" val="20201423"/>
  <p:tag name="KSO_WM_UNIT_LAYERLEVEL" val="1_1_1"/>
  <p:tag name="KSO_WM_TAG_VERSION" val="1.0"/>
  <p:tag name="KSO_WM_BEAUTIFY_FLAG" val="#wm#"/>
  <p:tag name="KSO_WM_UNIT_FILL_FORE_SCHEMECOLOR_INDEX" val="5"/>
  <p:tag name="KSO_WM_UNIT_FILL_TYPE"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23_3*m_h_i*1_3_1"/>
  <p:tag name="KSO_WM_TEMPLATE_CATEGORY" val="diagram"/>
  <p:tag name="KSO_WM_TEMPLATE_INDEX" val="20201423"/>
  <p:tag name="KSO_WM_UNIT_LAYERLEVEL" val="1_1_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23_3*m_h_i*1_3_2"/>
  <p:tag name="KSO_WM_TEMPLATE_CATEGORY" val="diagram"/>
  <p:tag name="KSO_WM_TEMPLATE_INDEX" val="20201423"/>
  <p:tag name="KSO_WM_UNIT_LAYERLEVEL" val="1_1_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1423_3*m_h_i*1_3_3"/>
  <p:tag name="KSO_WM_TEMPLATE_CATEGORY" val="diagram"/>
  <p:tag name="KSO_WM_TEMPLATE_INDEX" val="20201423"/>
  <p:tag name="KSO_WM_UNIT_LAYERLEVEL" val="1_1_1"/>
  <p:tag name="KSO_WM_TAG_VERSION" val="1.0"/>
  <p:tag name="KSO_WM_BEAUTIFY_FLAG" val="#wm#"/>
  <p:tag name="KSO_WM_UNIT_FILL_FORE_SCHEMECOLOR_INDEX" val="5"/>
  <p:tag name="KSO_WM_UNIT_FILL_TYPE"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23_3*m_h_i*1_1_1"/>
  <p:tag name="KSO_WM_TEMPLATE_CATEGORY" val="diagram"/>
  <p:tag name="KSO_WM_TEMPLATE_INDEX" val="20201423"/>
  <p:tag name="KSO_WM_UNIT_LAYERLEVEL" val="1_1_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23_3*m_h_i*1_1_2"/>
  <p:tag name="KSO_WM_TEMPLATE_CATEGORY" val="diagram"/>
  <p:tag name="KSO_WM_TEMPLATE_INDEX" val="20201423"/>
  <p:tag name="KSO_WM_UNIT_LAYERLEVEL" val="1_1_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23_3*m_h_i*1_1_3"/>
  <p:tag name="KSO_WM_TEMPLATE_CATEGORY" val="diagram"/>
  <p:tag name="KSO_WM_TEMPLATE_INDEX" val="20201423"/>
  <p:tag name="KSO_WM_UNIT_LAYERLEVEL" val="1_1_1"/>
  <p:tag name="KSO_WM_TAG_VERSION" val="1.0"/>
  <p:tag name="KSO_WM_BEAUTIFY_FLAG" val="#wm#"/>
  <p:tag name="KSO_WM_UNIT_FILL_FORE_SCHEMECOLOR_INDEX" val="5"/>
  <p:tag name="KSO_WM_UNIT_FILL_TYPE"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01423_3*m_h_z*1_2_1"/>
  <p:tag name="KSO_WM_TEMPLATE_CATEGORY" val="diagram"/>
  <p:tag name="KSO_WM_TEMPLATE_INDEX" val="20201423"/>
  <p:tag name="KSO_WM_UNIT_LAYERLEVEL" val="1_1_1"/>
  <p:tag name="KSO_WM_TAG_VERSION" val="1.0"/>
  <p:tag name="KSO_WM_BEAUTIFY_FLAG" val="#wm#"/>
  <p:tag name="KSO_WM_UNIT_LINE_FORE_SCHEMECOLOR_INDEX" val="5"/>
  <p:tag name="KSO_WM_UNIT_LINE_FILL_TYPE"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01423_3*m_h_z*1_3_1"/>
  <p:tag name="KSO_WM_TEMPLATE_CATEGORY" val="diagram"/>
  <p:tag name="KSO_WM_TEMPLATE_INDEX" val="20201423"/>
  <p:tag name="KSO_WM_UNIT_LAYERLEVEL" val="1_1_1"/>
  <p:tag name="KSO_WM_TAG_VERSION" val="1.0"/>
  <p:tag name="KSO_WM_BEAUTIFY_FLAG" val="#wm#"/>
  <p:tag name="KSO_WM_UNIT_LINE_FORE_SCHEMECOLOR_INDEX" val="5"/>
  <p:tag name="KSO_WM_UNIT_LINE_FILL_TYPE"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23_3*m_h_i*1_1_4"/>
  <p:tag name="KSO_WM_TEMPLATE_CATEGORY" val="diagram"/>
  <p:tag name="KSO_WM_TEMPLATE_INDEX" val="20201423"/>
  <p:tag name="KSO_WM_UNIT_LAYERLEVEL" val="1_1_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1423_3*m_h_i*1_2_4"/>
  <p:tag name="KSO_WM_TEMPLATE_CATEGORY" val="diagram"/>
  <p:tag name="KSO_WM_TEMPLATE_INDEX" val="20201423"/>
  <p:tag name="KSO_WM_UNIT_LAYERLEVEL" val="1_1_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1423_3*m_h_i*1_3_4"/>
  <p:tag name="KSO_WM_TEMPLATE_CATEGORY" val="diagram"/>
  <p:tag name="KSO_WM_TEMPLATE_INDEX" val="20201423"/>
  <p:tag name="KSO_WM_UNIT_LAYERLEVEL" val="1_1_1"/>
  <p:tag name="KSO_WM_TAG_VERSION" val="1.0"/>
  <p:tag name="KSO_WM_BEAUTIFY_FLAG" val="#wm#"/>
</p:tagLst>
</file>

<file path=ppt/tags/tag123.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423_3*m_h_a*1_1_1"/>
  <p:tag name="KSO_WM_TEMPLATE_CATEGORY" val="diagram"/>
  <p:tag name="KSO_WM_TEMPLATE_INDEX" val="20201423"/>
  <p:tag name="KSO_WM_UNIT_LAYERLEVEL" val="1_1_1"/>
  <p:tag name="KSO_WM_TAG_VERSION" val="1.0"/>
  <p:tag name="KSO_WM_BEAUTIFY_FLAG" val="#wm#"/>
</p:tagLst>
</file>

<file path=ppt/tags/tag124.xml><?xml version="1.0" encoding="utf-8"?>
<p:tagLst xmlns:p="http://schemas.openxmlformats.org/presentationml/2006/main">
  <p:tag name="KSO_WM_UNIT_PRESET_TEXT" val="单击此处添加文本具体内容，简明扼要的阐述您的观点。"/>
  <p:tag name="KSO_WM_UNIT_NOCLEAR" val="0"/>
  <p:tag name="KSO_WM_UNIT_VALUE" val="5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23_3*m_h_f*1_1_1"/>
  <p:tag name="KSO_WM_TEMPLATE_CATEGORY" val="diagram"/>
  <p:tag name="KSO_WM_TEMPLATE_INDEX" val="20201423"/>
  <p:tag name="KSO_WM_UNIT_LAYERLEVEL" val="1_1_1"/>
  <p:tag name="KSO_WM_TAG_VERSION" val="1.0"/>
  <p:tag name="KSO_WM_BEAUTIFY_FLAG" val="#wm#"/>
</p:tagLst>
</file>

<file path=ppt/tags/tag125.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23_3*m_h_a*1_2_1"/>
  <p:tag name="KSO_WM_TEMPLATE_CATEGORY" val="diagram"/>
  <p:tag name="KSO_WM_TEMPLATE_INDEX" val="20201423"/>
  <p:tag name="KSO_WM_UNIT_LAYERLEVEL" val="1_1_1"/>
  <p:tag name="KSO_WM_TAG_VERSION" val="1.0"/>
  <p:tag name="KSO_WM_BEAUTIFY_FLAG" val="#wm#"/>
</p:tagLst>
</file>

<file path=ppt/tags/tag126.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1423_3*m_h_a*1_3_1"/>
  <p:tag name="KSO_WM_TEMPLATE_CATEGORY" val="diagram"/>
  <p:tag name="KSO_WM_TEMPLATE_INDEX" val="20201423"/>
  <p:tag name="KSO_WM_UNIT_LAYERLEVEL" val="1_1_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23_3*m_h_i*1_4_1"/>
  <p:tag name="KSO_WM_TEMPLATE_CATEGORY" val="diagram"/>
  <p:tag name="KSO_WM_TEMPLATE_INDEX" val="20201423"/>
  <p:tag name="KSO_WM_UNIT_LAYERLEVEL" val="1_1_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1423_3*m_h_i*1_4_2"/>
  <p:tag name="KSO_WM_TEMPLATE_CATEGORY" val="diagram"/>
  <p:tag name="KSO_WM_TEMPLATE_INDEX" val="20201423"/>
  <p:tag name="KSO_WM_UNIT_LAYERLEVEL" val="1_1_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1423_3*m_h_i*1_4_3"/>
  <p:tag name="KSO_WM_TEMPLATE_CATEGORY" val="diagram"/>
  <p:tag name="KSO_WM_TEMPLATE_INDEX" val="20201423"/>
  <p:tag name="KSO_WM_UNIT_LAYERLEVEL" val="1_1_1"/>
  <p:tag name="KSO_WM_TAG_VERSION" val="1.0"/>
  <p:tag name="KSO_WM_BEAUTIFY_FLAG" val="#wm#"/>
  <p:tag name="KSO_WM_UNIT_FILL_FORE_SCHEMECOLOR_INDEX" val="5"/>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1423_3*m_h_i*1_4_4"/>
  <p:tag name="KSO_WM_TEMPLATE_CATEGORY" val="diagram"/>
  <p:tag name="KSO_WM_TEMPLATE_INDEX" val="20201423"/>
  <p:tag name="KSO_WM_UNIT_LAYERLEVEL" val="1_1_1"/>
  <p:tag name="KSO_WM_TAG_VERSION" val="1.0"/>
  <p:tag name="KSO_WM_BEAUTIFY_FLAG" val="#wm#"/>
</p:tagLst>
</file>

<file path=ppt/tags/tag131.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1423_3*m_h_a*1_4_1"/>
  <p:tag name="KSO_WM_TEMPLATE_CATEGORY" val="diagram"/>
  <p:tag name="KSO_WM_TEMPLATE_INDEX" val="20201423"/>
  <p:tag name="KSO_WM_UNIT_LAYERLEVEL" val="1_1_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201423_3*m_h_z*1_4_1"/>
  <p:tag name="KSO_WM_TEMPLATE_CATEGORY" val="diagram"/>
  <p:tag name="KSO_WM_TEMPLATE_INDEX" val="20201423"/>
  <p:tag name="KSO_WM_UNIT_LAYERLEVEL" val="1_1_1"/>
  <p:tag name="KSO_WM_TAG_VERSION" val="1.0"/>
  <p:tag name="KSO_WM_BEAUTIFY_FLAG" val="#wm#"/>
  <p:tag name="KSO_WM_UNIT_LINE_FORE_SCHEMECOLOR_INDEX" val="5"/>
  <p:tag name="KSO_WM_UNIT_LINE_FILL_TYPE"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REFSHAPE" val="238561964"/>
</p:tagLst>
</file>

<file path=ppt/tags/tag85.xml><?xml version="1.0" encoding="utf-8"?>
<p:tagLst xmlns:p="http://schemas.openxmlformats.org/presentationml/2006/main">
  <p:tag name="REFSHAPE" val="238563052"/>
</p:tagLst>
</file>

<file path=ppt/tags/tag86.xml><?xml version="1.0" encoding="utf-8"?>
<p:tagLst xmlns:p="http://schemas.openxmlformats.org/presentationml/2006/main">
  <p:tag name="REFSHAPE" val="238563188"/>
</p:tagLst>
</file>

<file path=ppt/tags/tag87.xml><?xml version="1.0" encoding="utf-8"?>
<p:tagLst xmlns:p="http://schemas.openxmlformats.org/presentationml/2006/main">
  <p:tag name="REFSHAPE" val="238559108"/>
</p:tagLst>
</file>

<file path=ppt/tags/tag88.xml><?xml version="1.0" encoding="utf-8"?>
<p:tagLst xmlns:p="http://schemas.openxmlformats.org/presentationml/2006/main">
  <p:tag name="REFSHAPE" val="238559244"/>
</p:tagLst>
</file>

<file path=ppt/tags/tag89.xml><?xml version="1.0" encoding="utf-8"?>
<p:tagLst xmlns:p="http://schemas.openxmlformats.org/presentationml/2006/main">
  <p:tag name="REFSHAPE" val="23855938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REFSHAPE" val="238559516"/>
</p:tagLst>
</file>

<file path=ppt/tags/tag91.xml><?xml version="1.0" encoding="utf-8"?>
<p:tagLst xmlns:p="http://schemas.openxmlformats.org/presentationml/2006/main">
  <p:tag name="REFSHAPE" val="238559788"/>
</p:tagLst>
</file>

<file path=ppt/tags/tag92.xml><?xml version="1.0" encoding="utf-8"?>
<p:tagLst xmlns:p="http://schemas.openxmlformats.org/presentationml/2006/main">
  <p:tag name="REFSHAPE" val="238560060"/>
</p:tagLst>
</file>

<file path=ppt/tags/tag93.xml><?xml version="1.0" encoding="utf-8"?>
<p:tagLst xmlns:p="http://schemas.openxmlformats.org/presentationml/2006/main">
  <p:tag name="REFSHAPE" val="238564956"/>
</p:tagLst>
</file>

<file path=ppt/tags/tag94.xml><?xml version="1.0" encoding="utf-8"?>
<p:tagLst xmlns:p="http://schemas.openxmlformats.org/presentationml/2006/main">
  <p:tag name="REFSHAPE" val="238566316"/>
</p:tagLst>
</file>

<file path=ppt/tags/tag95.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3083"/>
</p:tagLst>
</file>

<file path=ppt/tags/tag96.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3083"/>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404040"/>
      </a:dk1>
      <a:lt1>
        <a:srgbClr val="FFFFFF"/>
      </a:lt1>
      <a:dk2>
        <a:srgbClr val="44546A"/>
      </a:dk2>
      <a:lt2>
        <a:srgbClr val="E7E6E6"/>
      </a:lt2>
      <a:accent1>
        <a:srgbClr val="000000"/>
      </a:accent1>
      <a:accent2>
        <a:srgbClr val="C00000"/>
      </a:accent2>
      <a:accent3>
        <a:srgbClr val="FFFFFF"/>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404040"/>
    </a:dk1>
    <a:lt1>
      <a:srgbClr val="FFFFFF"/>
    </a:lt1>
    <a:dk2>
      <a:srgbClr val="44546A"/>
    </a:dk2>
    <a:lt2>
      <a:srgbClr val="E7E6E6"/>
    </a:lt2>
    <a:accent1>
      <a:srgbClr val="000000"/>
    </a:accent1>
    <a:accent2>
      <a:srgbClr val="C00000"/>
    </a:accent2>
    <a:accent3>
      <a:srgbClr val="FFFFFF"/>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404040"/>
    </a:dk1>
    <a:lt1>
      <a:srgbClr val="FFFFFF"/>
    </a:lt1>
    <a:dk2>
      <a:srgbClr val="44546A"/>
    </a:dk2>
    <a:lt2>
      <a:srgbClr val="E7E6E6"/>
    </a:lt2>
    <a:accent1>
      <a:srgbClr val="000000"/>
    </a:accent1>
    <a:accent2>
      <a:srgbClr val="C00000"/>
    </a:accent2>
    <a:accent3>
      <a:srgbClr val="FFFFFF"/>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404040"/>
    </a:dk1>
    <a:lt1>
      <a:srgbClr val="FFFFFF"/>
    </a:lt1>
    <a:dk2>
      <a:srgbClr val="44546A"/>
    </a:dk2>
    <a:lt2>
      <a:srgbClr val="E7E6E6"/>
    </a:lt2>
    <a:accent1>
      <a:srgbClr val="000000"/>
    </a:accent1>
    <a:accent2>
      <a:srgbClr val="C00000"/>
    </a:accent2>
    <a:accent3>
      <a:srgbClr val="FFFFFF"/>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404040"/>
    </a:dk1>
    <a:lt1>
      <a:srgbClr val="FFFFFF"/>
    </a:lt1>
    <a:dk2>
      <a:srgbClr val="44546A"/>
    </a:dk2>
    <a:lt2>
      <a:srgbClr val="E7E6E6"/>
    </a:lt2>
    <a:accent1>
      <a:srgbClr val="000000"/>
    </a:accent1>
    <a:accent2>
      <a:srgbClr val="C00000"/>
    </a:accent2>
    <a:accent3>
      <a:srgbClr val="FFFFFF"/>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404040"/>
    </a:dk1>
    <a:lt1>
      <a:srgbClr val="FFFFFF"/>
    </a:lt1>
    <a:dk2>
      <a:srgbClr val="44546A"/>
    </a:dk2>
    <a:lt2>
      <a:srgbClr val="E7E6E6"/>
    </a:lt2>
    <a:accent1>
      <a:srgbClr val="000000"/>
    </a:accent1>
    <a:accent2>
      <a:srgbClr val="C00000"/>
    </a:accent2>
    <a:accent3>
      <a:srgbClr val="FFFFFF"/>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404040"/>
    </a:dk1>
    <a:lt1>
      <a:srgbClr val="FFFFFF"/>
    </a:lt1>
    <a:dk2>
      <a:srgbClr val="44546A"/>
    </a:dk2>
    <a:lt2>
      <a:srgbClr val="E7E6E6"/>
    </a:lt2>
    <a:accent1>
      <a:srgbClr val="000000"/>
    </a:accent1>
    <a:accent2>
      <a:srgbClr val="C00000"/>
    </a:accent2>
    <a:accent3>
      <a:srgbClr val="FFFFFF"/>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2798</Words>
  <Application>WPS 演示</Application>
  <PresentationFormat>宽屏</PresentationFormat>
  <Paragraphs>482</Paragraphs>
  <Slides>18</Slides>
  <Notes>20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18</vt:i4>
      </vt:variant>
    </vt:vector>
  </HeadingPairs>
  <TitlesOfParts>
    <vt:vector size="37" baseType="lpstr">
      <vt:lpstr>Arial</vt:lpstr>
      <vt:lpstr>宋体</vt:lpstr>
      <vt:lpstr>Wingdings</vt:lpstr>
      <vt:lpstr>微软雅黑</vt:lpstr>
      <vt:lpstr>Arial</vt:lpstr>
      <vt:lpstr>Heiti SC Light</vt:lpstr>
      <vt:lpstr>黑体</vt:lpstr>
      <vt:lpstr>Calibri Light</vt:lpstr>
      <vt:lpstr>Impact</vt:lpstr>
      <vt:lpstr>方正兰亭细黑_GBK</vt:lpstr>
      <vt:lpstr>方正细圆简体</vt:lpstr>
      <vt:lpstr>Arial Unicode MS</vt:lpstr>
      <vt:lpstr>Calibri</vt:lpstr>
      <vt:lpstr>Qualcomm Office Regular</vt:lpstr>
      <vt:lpstr>Segoe Print</vt:lpstr>
      <vt:lpstr>Calibri</vt:lpstr>
      <vt:lpstr>等线</vt:lpstr>
      <vt:lpstr>Office 主题</vt:lpstr>
      <vt:lpstr>1_Office 主题</vt:lpstr>
      <vt:lpstr>PowerPoint 演示文稿</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参数配置</vt:lpstr>
      <vt:lpstr>5G宽带表</vt:lpstr>
      <vt:lpstr>5G QoS概述</vt:lpstr>
      <vt:lpstr>5G QoS概述</vt:lpstr>
      <vt:lpstr>5G 帧结构累心</vt:lpstr>
      <vt:lpstr>PowerPoint 演示文稿</vt:lpstr>
      <vt:lpstr>网络故障处理</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27135</dc:creator>
  <cp:lastModifiedBy>MFYun</cp:lastModifiedBy>
  <cp:revision>292</cp:revision>
  <dcterms:created xsi:type="dcterms:W3CDTF">2019-06-30T16:06:00Z</dcterms:created>
  <dcterms:modified xsi:type="dcterms:W3CDTF">2021-03-15T03:11:01Z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